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9"/>
  </p:notesMasterIdLst>
  <p:handoutMasterIdLst>
    <p:handoutMasterId r:id="rId20"/>
  </p:handoutMasterIdLst>
  <p:sldIdLst>
    <p:sldId id="311" r:id="rId2"/>
    <p:sldId id="312" r:id="rId3"/>
    <p:sldId id="283" r:id="rId4"/>
    <p:sldId id="317" r:id="rId5"/>
    <p:sldId id="315" r:id="rId6"/>
    <p:sldId id="318" r:id="rId7"/>
    <p:sldId id="276" r:id="rId8"/>
    <p:sldId id="316" r:id="rId9"/>
    <p:sldId id="313" r:id="rId10"/>
    <p:sldId id="279" r:id="rId11"/>
    <p:sldId id="321" r:id="rId12"/>
    <p:sldId id="320" r:id="rId13"/>
    <p:sldId id="322" r:id="rId14"/>
    <p:sldId id="319" r:id="rId15"/>
    <p:sldId id="284" r:id="rId16"/>
    <p:sldId id="287" r:id="rId17"/>
    <p:sldId id="314" r:id="rId18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899"/>
    <a:srgbClr val="00642D"/>
    <a:srgbClr val="009688"/>
    <a:srgbClr val="00BDD6"/>
    <a:srgbClr val="EBEF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47" autoAdjust="0"/>
    <p:restoredTop sz="98901" autoAdjust="0"/>
  </p:normalViewPr>
  <p:slideViewPr>
    <p:cSldViewPr snapToGrid="0" showGuides="1">
      <p:cViewPr>
        <p:scale>
          <a:sx n="60" d="100"/>
          <a:sy n="60" d="100"/>
        </p:scale>
        <p:origin x="-264" y="-97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182D5-FDCB-460E-B5D2-3EB08F69A3D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8383D62-657A-48B6-9711-72FB612B5242}">
      <dgm:prSet phldrT="[Текст]"/>
      <dgm:spPr/>
      <dgm:t>
        <a:bodyPr/>
        <a:lstStyle/>
        <a:p>
          <a:r>
            <a:rPr lang="ru-RU" dirty="0" smtClean="0"/>
            <a:t>Республика</a:t>
          </a:r>
          <a:endParaRPr lang="ru-RU" dirty="0"/>
        </a:p>
      </dgm:t>
    </dgm:pt>
    <dgm:pt modelId="{3E759D99-94A5-4A4F-809F-347D4CD2F1FE}" type="parTrans" cxnId="{C9CEF41E-F014-4483-B6DF-F29D40B9BE9D}">
      <dgm:prSet/>
      <dgm:spPr/>
      <dgm:t>
        <a:bodyPr/>
        <a:lstStyle/>
        <a:p>
          <a:endParaRPr lang="ru-RU"/>
        </a:p>
      </dgm:t>
    </dgm:pt>
    <dgm:pt modelId="{7B5B11E5-3C63-4687-94CC-5B5A975DD466}" type="sibTrans" cxnId="{C9CEF41E-F014-4483-B6DF-F29D40B9BE9D}">
      <dgm:prSet/>
      <dgm:spPr/>
      <dgm:t>
        <a:bodyPr/>
        <a:lstStyle/>
        <a:p>
          <a:endParaRPr lang="ru-RU"/>
        </a:p>
      </dgm:t>
    </dgm:pt>
    <dgm:pt modelId="{F516BB8A-D83B-4AE8-88A6-C40829FC4A0E}">
      <dgm:prSet phldrT="[Текст]"/>
      <dgm:spPr/>
      <dgm:t>
        <a:bodyPr/>
        <a:lstStyle/>
        <a:p>
          <a:r>
            <a:rPr lang="ru-RU" dirty="0" smtClean="0"/>
            <a:t>Общежитие</a:t>
          </a:r>
          <a:endParaRPr lang="ru-RU" dirty="0"/>
        </a:p>
      </dgm:t>
    </dgm:pt>
    <dgm:pt modelId="{8C870A32-A103-4D26-AA20-0AC397B5C1A8}" type="parTrans" cxnId="{66C59DF6-45EB-4A00-A366-2A0595AD7712}">
      <dgm:prSet/>
      <dgm:spPr/>
      <dgm:t>
        <a:bodyPr/>
        <a:lstStyle/>
        <a:p>
          <a:endParaRPr lang="ru-RU"/>
        </a:p>
      </dgm:t>
    </dgm:pt>
    <dgm:pt modelId="{2C0E5CBF-8CAE-485E-BB56-45F0C8CEF889}" type="sibTrans" cxnId="{66C59DF6-45EB-4A00-A366-2A0595AD7712}">
      <dgm:prSet/>
      <dgm:spPr/>
      <dgm:t>
        <a:bodyPr/>
        <a:lstStyle/>
        <a:p>
          <a:endParaRPr lang="ru-RU"/>
        </a:p>
      </dgm:t>
    </dgm:pt>
    <dgm:pt modelId="{1417A2E0-CDB2-40DD-A25F-195B913FA211}">
      <dgm:prSet phldrT="[Текст]"/>
      <dgm:spPr/>
      <dgm:t>
        <a:bodyPr/>
        <a:lstStyle/>
        <a:p>
          <a:r>
            <a:rPr lang="ru-RU" dirty="0"/>
            <a:t>Город</a:t>
          </a:r>
        </a:p>
      </dgm:t>
    </dgm:pt>
    <dgm:pt modelId="{E0C4B262-D681-4045-9742-B923C15905B5}" type="parTrans" cxnId="{CCA02C9A-D14A-4233-8332-390CBD394D0B}">
      <dgm:prSet/>
      <dgm:spPr/>
      <dgm:t>
        <a:bodyPr/>
        <a:lstStyle/>
        <a:p>
          <a:endParaRPr lang="ru-RU"/>
        </a:p>
      </dgm:t>
    </dgm:pt>
    <dgm:pt modelId="{08837B42-D346-492D-AA10-41EB327DE680}" type="sibTrans" cxnId="{CCA02C9A-D14A-4233-8332-390CBD394D0B}">
      <dgm:prSet/>
      <dgm:spPr/>
      <dgm:t>
        <a:bodyPr/>
        <a:lstStyle/>
        <a:p>
          <a:endParaRPr lang="ru-RU"/>
        </a:p>
      </dgm:t>
    </dgm:pt>
    <dgm:pt modelId="{ECCB4939-1881-405F-93BA-FEEC3603B4E2}">
      <dgm:prSet/>
      <dgm:spPr/>
      <dgm:t>
        <a:bodyPr/>
        <a:lstStyle/>
        <a:p>
          <a:r>
            <a:rPr lang="ru-RU" dirty="0" smtClean="0"/>
            <a:t>Колледж </a:t>
          </a:r>
          <a:endParaRPr lang="ru-RU" dirty="0"/>
        </a:p>
      </dgm:t>
    </dgm:pt>
    <dgm:pt modelId="{005E3904-ECBC-4AC1-9864-FA5EF6EEDB8F}" type="parTrans" cxnId="{1F268AEC-6678-4C54-971C-30144AB423BC}">
      <dgm:prSet/>
      <dgm:spPr/>
      <dgm:t>
        <a:bodyPr/>
        <a:lstStyle/>
        <a:p>
          <a:endParaRPr lang="ru-RU"/>
        </a:p>
      </dgm:t>
    </dgm:pt>
    <dgm:pt modelId="{21BC127F-6506-4F74-9C9C-B2BCC14F4C94}" type="sibTrans" cxnId="{1F268AEC-6678-4C54-971C-30144AB423BC}">
      <dgm:prSet/>
      <dgm:spPr/>
      <dgm:t>
        <a:bodyPr/>
        <a:lstStyle/>
        <a:p>
          <a:endParaRPr lang="ru-RU"/>
        </a:p>
      </dgm:t>
    </dgm:pt>
    <dgm:pt modelId="{5A2478DA-84CF-4BCD-A7A1-49B2B209847D}" type="pres">
      <dgm:prSet presAssocID="{897182D5-FDCB-460E-B5D2-3EB08F69A3D9}" presName="compositeShape" presStyleCnt="0">
        <dgm:presLayoutVars>
          <dgm:chMax val="7"/>
          <dgm:dir/>
          <dgm:resizeHandles val="exact"/>
        </dgm:presLayoutVars>
      </dgm:prSet>
      <dgm:spPr/>
    </dgm:pt>
    <dgm:pt modelId="{6958386A-79BE-4968-B238-B2A129A97355}" type="pres">
      <dgm:prSet presAssocID="{897182D5-FDCB-460E-B5D2-3EB08F69A3D9}" presName="wedge1" presStyleLbl="node1" presStyleIdx="0" presStyleCnt="4"/>
      <dgm:spPr/>
      <dgm:t>
        <a:bodyPr/>
        <a:lstStyle/>
        <a:p>
          <a:endParaRPr lang="ru-RU"/>
        </a:p>
      </dgm:t>
    </dgm:pt>
    <dgm:pt modelId="{AAE964F4-CD12-4E4B-8D6E-CCEDF8EF6E6F}" type="pres">
      <dgm:prSet presAssocID="{897182D5-FDCB-460E-B5D2-3EB08F69A3D9}" presName="dummy1a" presStyleCnt="0"/>
      <dgm:spPr/>
    </dgm:pt>
    <dgm:pt modelId="{6C288137-8600-441D-981F-B89364480A10}" type="pres">
      <dgm:prSet presAssocID="{897182D5-FDCB-460E-B5D2-3EB08F69A3D9}" presName="dummy1b" presStyleCnt="0"/>
      <dgm:spPr/>
    </dgm:pt>
    <dgm:pt modelId="{193A0F5A-1D06-49E3-9F2C-00919C6EC44D}" type="pres">
      <dgm:prSet presAssocID="{897182D5-FDCB-460E-B5D2-3EB08F69A3D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2D942-F620-4E59-BB5B-50F4F0ECFD67}" type="pres">
      <dgm:prSet presAssocID="{897182D5-FDCB-460E-B5D2-3EB08F69A3D9}" presName="wedge2" presStyleLbl="node1" presStyleIdx="1" presStyleCnt="4"/>
      <dgm:spPr/>
      <dgm:t>
        <a:bodyPr/>
        <a:lstStyle/>
        <a:p>
          <a:endParaRPr lang="ru-RU"/>
        </a:p>
      </dgm:t>
    </dgm:pt>
    <dgm:pt modelId="{6B87A5BE-BCC8-4882-9065-880354AA1A83}" type="pres">
      <dgm:prSet presAssocID="{897182D5-FDCB-460E-B5D2-3EB08F69A3D9}" presName="dummy2a" presStyleCnt="0"/>
      <dgm:spPr/>
    </dgm:pt>
    <dgm:pt modelId="{42F8880C-65A5-4365-8D75-B140DD1216F8}" type="pres">
      <dgm:prSet presAssocID="{897182D5-FDCB-460E-B5D2-3EB08F69A3D9}" presName="dummy2b" presStyleCnt="0"/>
      <dgm:spPr/>
    </dgm:pt>
    <dgm:pt modelId="{C5D46362-61D2-43F8-B2EE-F0F848FA4464}" type="pres">
      <dgm:prSet presAssocID="{897182D5-FDCB-460E-B5D2-3EB08F69A3D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5C9E6-82B9-4B4E-9CCD-1B21D143A7A1}" type="pres">
      <dgm:prSet presAssocID="{897182D5-FDCB-460E-B5D2-3EB08F69A3D9}" presName="wedge3" presStyleLbl="node1" presStyleIdx="2" presStyleCnt="4"/>
      <dgm:spPr/>
      <dgm:t>
        <a:bodyPr/>
        <a:lstStyle/>
        <a:p>
          <a:endParaRPr lang="ru-RU"/>
        </a:p>
      </dgm:t>
    </dgm:pt>
    <dgm:pt modelId="{B36F6FFD-4CAB-444C-BB07-740FB7D9B7BE}" type="pres">
      <dgm:prSet presAssocID="{897182D5-FDCB-460E-B5D2-3EB08F69A3D9}" presName="dummy3a" presStyleCnt="0"/>
      <dgm:spPr/>
    </dgm:pt>
    <dgm:pt modelId="{F181FB4E-CD24-4742-87B8-72BD831ABB6D}" type="pres">
      <dgm:prSet presAssocID="{897182D5-FDCB-460E-B5D2-3EB08F69A3D9}" presName="dummy3b" presStyleCnt="0"/>
      <dgm:spPr/>
    </dgm:pt>
    <dgm:pt modelId="{32A7C1D7-FB91-4BF3-BF47-2B50BC691582}" type="pres">
      <dgm:prSet presAssocID="{897182D5-FDCB-460E-B5D2-3EB08F69A3D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AE367-1C02-4484-8B12-C733BC3D1B6B}" type="pres">
      <dgm:prSet presAssocID="{897182D5-FDCB-460E-B5D2-3EB08F69A3D9}" presName="wedge4" presStyleLbl="node1" presStyleIdx="3" presStyleCnt="4"/>
      <dgm:spPr/>
      <dgm:t>
        <a:bodyPr/>
        <a:lstStyle/>
        <a:p>
          <a:endParaRPr lang="ru-RU"/>
        </a:p>
      </dgm:t>
    </dgm:pt>
    <dgm:pt modelId="{9C25FD26-D60A-4B0F-A5CB-A9513BAFF139}" type="pres">
      <dgm:prSet presAssocID="{897182D5-FDCB-460E-B5D2-3EB08F69A3D9}" presName="dummy4a" presStyleCnt="0"/>
      <dgm:spPr/>
    </dgm:pt>
    <dgm:pt modelId="{FFDE67F8-DBD5-42AF-AB87-AB378DD13AC4}" type="pres">
      <dgm:prSet presAssocID="{897182D5-FDCB-460E-B5D2-3EB08F69A3D9}" presName="dummy4b" presStyleCnt="0"/>
      <dgm:spPr/>
    </dgm:pt>
    <dgm:pt modelId="{EBD6140F-64F0-4D0D-B06B-87ADEC5B0301}" type="pres">
      <dgm:prSet presAssocID="{897182D5-FDCB-460E-B5D2-3EB08F69A3D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DFB16-3EA8-417B-9AA1-6C8CFC46FBFC}" type="pres">
      <dgm:prSet presAssocID="{7B5B11E5-3C63-4687-94CC-5B5A975DD466}" presName="arrowWedge1" presStyleLbl="fgSibTrans2D1" presStyleIdx="0" presStyleCnt="4"/>
      <dgm:spPr/>
    </dgm:pt>
    <dgm:pt modelId="{273FF43B-185C-49D6-925F-50AC2E445F99}" type="pres">
      <dgm:prSet presAssocID="{21BC127F-6506-4F74-9C9C-B2BCC14F4C94}" presName="arrowWedge2" presStyleLbl="fgSibTrans2D1" presStyleIdx="1" presStyleCnt="4"/>
      <dgm:spPr/>
    </dgm:pt>
    <dgm:pt modelId="{D4D775CE-7123-4F14-922A-236B441D4252}" type="pres">
      <dgm:prSet presAssocID="{2C0E5CBF-8CAE-485E-BB56-45F0C8CEF889}" presName="arrowWedge3" presStyleLbl="fgSibTrans2D1" presStyleIdx="2" presStyleCnt="4" custLinFactNeighborX="1" custLinFactNeighborY="281"/>
      <dgm:spPr/>
    </dgm:pt>
    <dgm:pt modelId="{C07807A2-E69B-4F60-B91E-C72929766E64}" type="pres">
      <dgm:prSet presAssocID="{08837B42-D346-492D-AA10-41EB327DE680}" presName="arrowWedge4" presStyleLbl="fgSibTrans2D1" presStyleIdx="3" presStyleCnt="4"/>
      <dgm:spPr/>
    </dgm:pt>
  </dgm:ptLst>
  <dgm:cxnLst>
    <dgm:cxn modelId="{A7FB52E8-B941-40FC-9760-371E89479796}" type="presOf" srcId="{1417A2E0-CDB2-40DD-A25F-195B913FA211}" destId="{EBD6140F-64F0-4D0D-B06B-87ADEC5B0301}" srcOrd="1" destOrd="0" presId="urn:microsoft.com/office/officeart/2005/8/layout/cycle8"/>
    <dgm:cxn modelId="{C9CEF41E-F014-4483-B6DF-F29D40B9BE9D}" srcId="{897182D5-FDCB-460E-B5D2-3EB08F69A3D9}" destId="{78383D62-657A-48B6-9711-72FB612B5242}" srcOrd="0" destOrd="0" parTransId="{3E759D99-94A5-4A4F-809F-347D4CD2F1FE}" sibTransId="{7B5B11E5-3C63-4687-94CC-5B5A975DD466}"/>
    <dgm:cxn modelId="{6ED0B7B0-0DB5-4F15-B6AA-55E3F69F8C85}" type="presOf" srcId="{78383D62-657A-48B6-9711-72FB612B5242}" destId="{6958386A-79BE-4968-B238-B2A129A97355}" srcOrd="0" destOrd="0" presId="urn:microsoft.com/office/officeart/2005/8/layout/cycle8"/>
    <dgm:cxn modelId="{1F268AEC-6678-4C54-971C-30144AB423BC}" srcId="{897182D5-FDCB-460E-B5D2-3EB08F69A3D9}" destId="{ECCB4939-1881-405F-93BA-FEEC3603B4E2}" srcOrd="1" destOrd="0" parTransId="{005E3904-ECBC-4AC1-9864-FA5EF6EEDB8F}" sibTransId="{21BC127F-6506-4F74-9C9C-B2BCC14F4C94}"/>
    <dgm:cxn modelId="{82C93F4C-180D-4BDB-A305-A81537B77E83}" type="presOf" srcId="{ECCB4939-1881-405F-93BA-FEEC3603B4E2}" destId="{FA12D942-F620-4E59-BB5B-50F4F0ECFD67}" srcOrd="0" destOrd="0" presId="urn:microsoft.com/office/officeart/2005/8/layout/cycle8"/>
    <dgm:cxn modelId="{12921C0E-33D0-4084-A5C4-C582D80EFBE5}" type="presOf" srcId="{ECCB4939-1881-405F-93BA-FEEC3603B4E2}" destId="{C5D46362-61D2-43F8-B2EE-F0F848FA4464}" srcOrd="1" destOrd="0" presId="urn:microsoft.com/office/officeart/2005/8/layout/cycle8"/>
    <dgm:cxn modelId="{CCA02C9A-D14A-4233-8332-390CBD394D0B}" srcId="{897182D5-FDCB-460E-B5D2-3EB08F69A3D9}" destId="{1417A2E0-CDB2-40DD-A25F-195B913FA211}" srcOrd="3" destOrd="0" parTransId="{E0C4B262-D681-4045-9742-B923C15905B5}" sibTransId="{08837B42-D346-492D-AA10-41EB327DE680}"/>
    <dgm:cxn modelId="{AAB60B8E-FAD2-4FE3-A738-92F0E0E3B9FF}" type="presOf" srcId="{897182D5-FDCB-460E-B5D2-3EB08F69A3D9}" destId="{5A2478DA-84CF-4BCD-A7A1-49B2B209847D}" srcOrd="0" destOrd="0" presId="urn:microsoft.com/office/officeart/2005/8/layout/cycle8"/>
    <dgm:cxn modelId="{A0DABDFF-6D68-4958-B922-26EC5BB412D0}" type="presOf" srcId="{F516BB8A-D83B-4AE8-88A6-C40829FC4A0E}" destId="{32A7C1D7-FB91-4BF3-BF47-2B50BC691582}" srcOrd="1" destOrd="0" presId="urn:microsoft.com/office/officeart/2005/8/layout/cycle8"/>
    <dgm:cxn modelId="{66C59DF6-45EB-4A00-A366-2A0595AD7712}" srcId="{897182D5-FDCB-460E-B5D2-3EB08F69A3D9}" destId="{F516BB8A-D83B-4AE8-88A6-C40829FC4A0E}" srcOrd="2" destOrd="0" parTransId="{8C870A32-A103-4D26-AA20-0AC397B5C1A8}" sibTransId="{2C0E5CBF-8CAE-485E-BB56-45F0C8CEF889}"/>
    <dgm:cxn modelId="{EE3B2C30-B911-4A44-A79E-844C16FD1FC6}" type="presOf" srcId="{1417A2E0-CDB2-40DD-A25F-195B913FA211}" destId="{F28AE367-1C02-4484-8B12-C733BC3D1B6B}" srcOrd="0" destOrd="0" presId="urn:microsoft.com/office/officeart/2005/8/layout/cycle8"/>
    <dgm:cxn modelId="{78264630-5558-4714-9647-EA2CBED9214A}" type="presOf" srcId="{F516BB8A-D83B-4AE8-88A6-C40829FC4A0E}" destId="{2115C9E6-82B9-4B4E-9CCD-1B21D143A7A1}" srcOrd="0" destOrd="0" presId="urn:microsoft.com/office/officeart/2005/8/layout/cycle8"/>
    <dgm:cxn modelId="{EDD5A4C4-6271-4E30-A439-21F344810593}" type="presOf" srcId="{78383D62-657A-48B6-9711-72FB612B5242}" destId="{193A0F5A-1D06-49E3-9F2C-00919C6EC44D}" srcOrd="1" destOrd="0" presId="urn:microsoft.com/office/officeart/2005/8/layout/cycle8"/>
    <dgm:cxn modelId="{64575F10-4441-4AA4-BB22-4FC4C513F490}" type="presParOf" srcId="{5A2478DA-84CF-4BCD-A7A1-49B2B209847D}" destId="{6958386A-79BE-4968-B238-B2A129A97355}" srcOrd="0" destOrd="0" presId="urn:microsoft.com/office/officeart/2005/8/layout/cycle8"/>
    <dgm:cxn modelId="{1A322794-3234-4DC5-9DF0-43108792F5F6}" type="presParOf" srcId="{5A2478DA-84CF-4BCD-A7A1-49B2B209847D}" destId="{AAE964F4-CD12-4E4B-8D6E-CCEDF8EF6E6F}" srcOrd="1" destOrd="0" presId="urn:microsoft.com/office/officeart/2005/8/layout/cycle8"/>
    <dgm:cxn modelId="{265C7918-B9E2-44BF-8460-18C5A08CB8FF}" type="presParOf" srcId="{5A2478DA-84CF-4BCD-A7A1-49B2B209847D}" destId="{6C288137-8600-441D-981F-B89364480A10}" srcOrd="2" destOrd="0" presId="urn:microsoft.com/office/officeart/2005/8/layout/cycle8"/>
    <dgm:cxn modelId="{F4EEC220-0162-4C99-9A53-45BA22314B23}" type="presParOf" srcId="{5A2478DA-84CF-4BCD-A7A1-49B2B209847D}" destId="{193A0F5A-1D06-49E3-9F2C-00919C6EC44D}" srcOrd="3" destOrd="0" presId="urn:microsoft.com/office/officeart/2005/8/layout/cycle8"/>
    <dgm:cxn modelId="{3B70E436-89A1-4768-AE2A-AB0B721DDA42}" type="presParOf" srcId="{5A2478DA-84CF-4BCD-A7A1-49B2B209847D}" destId="{FA12D942-F620-4E59-BB5B-50F4F0ECFD67}" srcOrd="4" destOrd="0" presId="urn:microsoft.com/office/officeart/2005/8/layout/cycle8"/>
    <dgm:cxn modelId="{53C2343A-30C8-4CD4-A783-47BAB0668223}" type="presParOf" srcId="{5A2478DA-84CF-4BCD-A7A1-49B2B209847D}" destId="{6B87A5BE-BCC8-4882-9065-880354AA1A83}" srcOrd="5" destOrd="0" presId="urn:microsoft.com/office/officeart/2005/8/layout/cycle8"/>
    <dgm:cxn modelId="{9B03954A-AB76-45B3-BB73-9892E511B80E}" type="presParOf" srcId="{5A2478DA-84CF-4BCD-A7A1-49B2B209847D}" destId="{42F8880C-65A5-4365-8D75-B140DD1216F8}" srcOrd="6" destOrd="0" presId="urn:microsoft.com/office/officeart/2005/8/layout/cycle8"/>
    <dgm:cxn modelId="{3CA33F50-DFDD-4A81-8E1A-47CA35B22A0C}" type="presParOf" srcId="{5A2478DA-84CF-4BCD-A7A1-49B2B209847D}" destId="{C5D46362-61D2-43F8-B2EE-F0F848FA4464}" srcOrd="7" destOrd="0" presId="urn:microsoft.com/office/officeart/2005/8/layout/cycle8"/>
    <dgm:cxn modelId="{E5883E19-799C-428F-ACAF-95370DBB3F5C}" type="presParOf" srcId="{5A2478DA-84CF-4BCD-A7A1-49B2B209847D}" destId="{2115C9E6-82B9-4B4E-9CCD-1B21D143A7A1}" srcOrd="8" destOrd="0" presId="urn:microsoft.com/office/officeart/2005/8/layout/cycle8"/>
    <dgm:cxn modelId="{42E0961E-6CA7-44B8-ADEE-35D040F41C45}" type="presParOf" srcId="{5A2478DA-84CF-4BCD-A7A1-49B2B209847D}" destId="{B36F6FFD-4CAB-444C-BB07-740FB7D9B7BE}" srcOrd="9" destOrd="0" presId="urn:microsoft.com/office/officeart/2005/8/layout/cycle8"/>
    <dgm:cxn modelId="{402B2225-AFBE-474B-9950-FB87D8ECDEC0}" type="presParOf" srcId="{5A2478DA-84CF-4BCD-A7A1-49B2B209847D}" destId="{F181FB4E-CD24-4742-87B8-72BD831ABB6D}" srcOrd="10" destOrd="0" presId="urn:microsoft.com/office/officeart/2005/8/layout/cycle8"/>
    <dgm:cxn modelId="{DC5A3031-BFA0-40C7-8E33-B7820770A31A}" type="presParOf" srcId="{5A2478DA-84CF-4BCD-A7A1-49B2B209847D}" destId="{32A7C1D7-FB91-4BF3-BF47-2B50BC691582}" srcOrd="11" destOrd="0" presId="urn:microsoft.com/office/officeart/2005/8/layout/cycle8"/>
    <dgm:cxn modelId="{DA0B8C77-0BF4-40FD-972D-0BEB75422B52}" type="presParOf" srcId="{5A2478DA-84CF-4BCD-A7A1-49B2B209847D}" destId="{F28AE367-1C02-4484-8B12-C733BC3D1B6B}" srcOrd="12" destOrd="0" presId="urn:microsoft.com/office/officeart/2005/8/layout/cycle8"/>
    <dgm:cxn modelId="{E50748BD-00E8-4F35-809B-DA2542EAE8C9}" type="presParOf" srcId="{5A2478DA-84CF-4BCD-A7A1-49B2B209847D}" destId="{9C25FD26-D60A-4B0F-A5CB-A9513BAFF139}" srcOrd="13" destOrd="0" presId="urn:microsoft.com/office/officeart/2005/8/layout/cycle8"/>
    <dgm:cxn modelId="{015C1946-D405-40FB-A7F6-FD40268B71F4}" type="presParOf" srcId="{5A2478DA-84CF-4BCD-A7A1-49B2B209847D}" destId="{FFDE67F8-DBD5-42AF-AB87-AB378DD13AC4}" srcOrd="14" destOrd="0" presId="urn:microsoft.com/office/officeart/2005/8/layout/cycle8"/>
    <dgm:cxn modelId="{8FF935C6-E4B3-4BAA-A960-3BB668A179A5}" type="presParOf" srcId="{5A2478DA-84CF-4BCD-A7A1-49B2B209847D}" destId="{EBD6140F-64F0-4D0D-B06B-87ADEC5B0301}" srcOrd="15" destOrd="0" presId="urn:microsoft.com/office/officeart/2005/8/layout/cycle8"/>
    <dgm:cxn modelId="{3ABBF50B-770B-4B5D-ACB1-E9F5453EE88D}" type="presParOf" srcId="{5A2478DA-84CF-4BCD-A7A1-49B2B209847D}" destId="{D29DFB16-3EA8-417B-9AA1-6C8CFC46FBFC}" srcOrd="16" destOrd="0" presId="urn:microsoft.com/office/officeart/2005/8/layout/cycle8"/>
    <dgm:cxn modelId="{2C0B3998-36F6-4D65-9D2A-E0161A5C3E9D}" type="presParOf" srcId="{5A2478DA-84CF-4BCD-A7A1-49B2B209847D}" destId="{273FF43B-185C-49D6-925F-50AC2E445F99}" srcOrd="17" destOrd="0" presId="urn:microsoft.com/office/officeart/2005/8/layout/cycle8"/>
    <dgm:cxn modelId="{5D20FA06-AAE5-472F-B197-35FCA1E02837}" type="presParOf" srcId="{5A2478DA-84CF-4BCD-A7A1-49B2B209847D}" destId="{D4D775CE-7123-4F14-922A-236B441D4252}" srcOrd="18" destOrd="0" presId="urn:microsoft.com/office/officeart/2005/8/layout/cycle8"/>
    <dgm:cxn modelId="{1677890C-711B-4F2B-8E1E-479098A0A1E0}" type="presParOf" srcId="{5A2478DA-84CF-4BCD-A7A1-49B2B209847D}" destId="{C07807A2-E69B-4F60-B91E-C72929766E64}" srcOrd="19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8386A-79BE-4968-B238-B2A129A97355}">
      <dsp:nvSpPr>
        <dsp:cNvPr id="0" name=""/>
        <dsp:cNvSpPr/>
      </dsp:nvSpPr>
      <dsp:spPr>
        <a:xfrm>
          <a:off x="881627" y="218759"/>
          <a:ext cx="3017872" cy="3017872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Республика</a:t>
          </a:r>
          <a:endParaRPr lang="ru-RU" sz="1600" kern="1200" dirty="0"/>
        </a:p>
      </dsp:txBody>
      <dsp:txXfrm>
        <a:off x="2483614" y="844249"/>
        <a:ext cx="1113738" cy="826322"/>
      </dsp:txXfrm>
    </dsp:sp>
    <dsp:sp modelId="{FA12D942-F620-4E59-BB5B-50F4F0ECFD67}">
      <dsp:nvSpPr>
        <dsp:cNvPr id="0" name=""/>
        <dsp:cNvSpPr/>
      </dsp:nvSpPr>
      <dsp:spPr>
        <a:xfrm>
          <a:off x="881627" y="320073"/>
          <a:ext cx="3017872" cy="301787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Колледж </a:t>
          </a:r>
          <a:endParaRPr lang="ru-RU" sz="1600" kern="1200" dirty="0"/>
        </a:p>
      </dsp:txBody>
      <dsp:txXfrm>
        <a:off x="2483614" y="1886133"/>
        <a:ext cx="1113738" cy="826322"/>
      </dsp:txXfrm>
    </dsp:sp>
    <dsp:sp modelId="{2115C9E6-82B9-4B4E-9CCD-1B21D143A7A1}">
      <dsp:nvSpPr>
        <dsp:cNvPr id="0" name=""/>
        <dsp:cNvSpPr/>
      </dsp:nvSpPr>
      <dsp:spPr>
        <a:xfrm>
          <a:off x="780313" y="320073"/>
          <a:ext cx="3017872" cy="3017872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Общежитие</a:t>
          </a:r>
          <a:endParaRPr lang="ru-RU" sz="1600" kern="1200" dirty="0"/>
        </a:p>
      </dsp:txBody>
      <dsp:txXfrm>
        <a:off x="1082459" y="1886133"/>
        <a:ext cx="1113738" cy="826322"/>
      </dsp:txXfrm>
    </dsp:sp>
    <dsp:sp modelId="{F28AE367-1C02-4484-8B12-C733BC3D1B6B}">
      <dsp:nvSpPr>
        <dsp:cNvPr id="0" name=""/>
        <dsp:cNvSpPr/>
      </dsp:nvSpPr>
      <dsp:spPr>
        <a:xfrm>
          <a:off x="780313" y="218759"/>
          <a:ext cx="3017872" cy="301787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Город</a:t>
          </a:r>
        </a:p>
      </dsp:txBody>
      <dsp:txXfrm>
        <a:off x="1082459" y="844249"/>
        <a:ext cx="1113738" cy="826322"/>
      </dsp:txXfrm>
    </dsp:sp>
    <dsp:sp modelId="{D29DFB16-3EA8-417B-9AA1-6C8CFC46FBFC}">
      <dsp:nvSpPr>
        <dsp:cNvPr id="0" name=""/>
        <dsp:cNvSpPr/>
      </dsp:nvSpPr>
      <dsp:spPr>
        <a:xfrm>
          <a:off x="694806" y="31938"/>
          <a:ext cx="3391513" cy="339151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FF43B-185C-49D6-925F-50AC2E445F99}">
      <dsp:nvSpPr>
        <dsp:cNvPr id="0" name=""/>
        <dsp:cNvSpPr/>
      </dsp:nvSpPr>
      <dsp:spPr>
        <a:xfrm>
          <a:off x="694806" y="133252"/>
          <a:ext cx="3391513" cy="339151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775CE-7123-4F14-922A-236B441D4252}">
      <dsp:nvSpPr>
        <dsp:cNvPr id="0" name=""/>
        <dsp:cNvSpPr/>
      </dsp:nvSpPr>
      <dsp:spPr>
        <a:xfrm>
          <a:off x="593526" y="142783"/>
          <a:ext cx="3391513" cy="339151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807A2-E69B-4F60-B91E-C72929766E64}">
      <dsp:nvSpPr>
        <dsp:cNvPr id="0" name=""/>
        <dsp:cNvSpPr/>
      </dsp:nvSpPr>
      <dsp:spPr>
        <a:xfrm>
          <a:off x="593492" y="31938"/>
          <a:ext cx="3391513" cy="339151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3264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15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913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825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38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65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56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476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391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304" algn="l" defTabSz="10418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D2259-0473-4195-B331-640336A2756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09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17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17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978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2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3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AD6F-0DC6-4317-A461-E070DA4C960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89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5697"/>
            <a:ext cx="10689029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982410"/>
            <a:ext cx="10689029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263" y="836604"/>
            <a:ext cx="8820746" cy="3931031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18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693" y="4911497"/>
            <a:ext cx="8820746" cy="125994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 sz="2646"/>
            </a:lvl2pPr>
            <a:lvl3pPr marL="1007943" indent="0" algn="ctr">
              <a:buNone/>
              <a:defRPr sz="2646"/>
            </a:lvl3pPr>
            <a:lvl4pPr marL="1511915" indent="0" algn="ctr">
              <a:buNone/>
              <a:defRPr sz="2205"/>
            </a:lvl4pPr>
            <a:lvl5pPr marL="2015886" indent="0" algn="ctr">
              <a:buNone/>
              <a:defRPr sz="2205"/>
            </a:lvl5pPr>
            <a:lvl6pPr marL="2519858" indent="0" algn="ctr">
              <a:buNone/>
              <a:defRPr sz="2205"/>
            </a:lvl6pPr>
            <a:lvl7pPr marL="3023829" indent="0" algn="ctr">
              <a:buNone/>
              <a:defRPr sz="2205"/>
            </a:lvl7pPr>
            <a:lvl8pPr marL="3527801" indent="0" algn="ctr">
              <a:buNone/>
              <a:defRPr sz="2205"/>
            </a:lvl8pPr>
            <a:lvl9pPr marL="4031772" indent="0" algn="ctr">
              <a:buNone/>
              <a:defRPr sz="220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59060" y="4787794"/>
            <a:ext cx="866036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9649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354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5697"/>
            <a:ext cx="10689029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982410"/>
            <a:ext cx="10689029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54487"/>
            <a:ext cx="2305422" cy="63492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54487"/>
            <a:ext cx="6782619" cy="6349221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681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5575"/>
            <a:ext cx="9597506" cy="44022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3371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0577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7" y="7200900"/>
            <a:ext cx="1996798" cy="2180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4" y="3095406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268963" y="7400335"/>
            <a:ext cx="8766807" cy="18660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445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315918" y="3090712"/>
            <a:ext cx="30710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="" xmlns:p14="http://schemas.microsoft.com/office/powerpoint/2010/main" val="17850069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291" y="315012"/>
            <a:ext cx="9628729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881063" y="1727200"/>
            <a:ext cx="9505950" cy="476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</a:p>
        </p:txBody>
      </p:sp>
    </p:spTree>
    <p:extLst>
      <p:ext uri="{BB962C8B-B14F-4D97-AF65-F5344CB8AC3E}">
        <p14:creationId xmlns="" xmlns:p14="http://schemas.microsoft.com/office/powerpoint/2010/main" val="914431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3095406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59932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197180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55">
          <p15:clr>
            <a:srgbClr val="FBAE40"/>
          </p15:clr>
        </p15:guide>
        <p15:guide id="2" pos="6543">
          <p15:clr>
            <a:srgbClr val="FBAE40"/>
          </p15:clr>
        </p15:guide>
        <p15:guide id="3" orient="horz" pos="1315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975">
          <p15:clr>
            <a:srgbClr val="FBAE40"/>
          </p15:clr>
        </p15:guide>
        <p15:guide id="6" orient="horz" pos="163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1727203"/>
            <a:ext cx="9597506" cy="44288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8407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>
          <p15:clr>
            <a:srgbClr val="FBAE40"/>
          </p15:clr>
        </p15:guide>
        <p15:guide id="3" orient="horz" pos="680">
          <p15:clr>
            <a:srgbClr val="FBAE40"/>
          </p15:clr>
        </p15:guide>
        <p15:guide id="4" orient="horz" pos="4536">
          <p15:clr>
            <a:srgbClr val="FBAE40"/>
          </p15:clr>
        </p15:guide>
        <p15:guide id="5" orient="horz" pos="1088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7565"/>
            <a:ext cx="9597506" cy="4550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4716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088050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05681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2383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pos="555">
          <p15:clr>
            <a:srgbClr val="FBAE40"/>
          </p15:clr>
        </p15:guide>
        <p15:guide id="0" orient="horz" pos="13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2964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9" y="2097380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358791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5699454" y="2096895"/>
            <a:ext cx="4687563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97441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789506" y="2588544"/>
            <a:ext cx="9597506" cy="4049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34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071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0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141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8" y="1859286"/>
            <a:ext cx="9613898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695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633" userDrawn="1">
          <p15:clr>
            <a:srgbClr val="FBAE40"/>
          </p15:clr>
        </p15:guide>
        <p15:guide id="5" pos="555">
          <p15:clr>
            <a:srgbClr val="FBAE40"/>
          </p15:clr>
        </p15:guide>
        <p15:guide id="6" orient="horz" pos="131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86665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0" orient="horz" pos="99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1" y="2349508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5711056" y="2339983"/>
            <a:ext cx="4675965" cy="4063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="" xmlns:p14="http://schemas.microsoft.com/office/powerpoint/2010/main" val="42040488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 userDrawn="1">
          <p15:clr>
            <a:srgbClr val="FBAE40"/>
          </p15:clr>
        </p15:guide>
        <p15:guide id="5" orient="horz" pos="1474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3" y="2592975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007596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42077" y="2592974"/>
            <a:ext cx="3108422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</p:spTree>
    <p:extLst>
      <p:ext uri="{BB962C8B-B14F-4D97-AF65-F5344CB8AC3E}">
        <p14:creationId xmlns="" xmlns:p14="http://schemas.microsoft.com/office/powerpoint/2010/main" val="14337373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 userDrawn="1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285503" indent="-285503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6566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95326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325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087563"/>
            <a:ext cx="9613898" cy="4315588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5613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349508"/>
            <a:ext cx="9613898" cy="4063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7391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62935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975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156">
          <p15:clr>
            <a:srgbClr val="FBAE40"/>
          </p15:clr>
        </p15:guide>
        <p15:guide id="5" orient="horz" pos="1474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18" y="2592975"/>
            <a:ext cx="9613898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92634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34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108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6" y="7055697"/>
            <a:ext cx="10689029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982410"/>
            <a:ext cx="10689029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63" y="836604"/>
            <a:ext cx="8820746" cy="393103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1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263" y="4908749"/>
            <a:ext cx="8820746" cy="125994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6" cap="all" spc="220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59060" y="4787794"/>
            <a:ext cx="866036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8155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3122" y="2592975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7377"/>
            <a:ext cx="9613900" cy="42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5683066" y="2592974"/>
            <a:ext cx="4703955" cy="3810175"/>
          </a:xfrm>
          <a:prstGeom prst="rect">
            <a:avLst/>
          </a:prstGeom>
        </p:spPr>
        <p:txBody>
          <a:bodyPr/>
          <a:lstStyle>
            <a:lvl1pPr marL="342604" indent="-342604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</a:p>
        </p:txBody>
      </p:sp>
    </p:spTree>
    <p:extLst>
      <p:ext uri="{BB962C8B-B14F-4D97-AF65-F5344CB8AC3E}">
        <p14:creationId xmlns="" xmlns:p14="http://schemas.microsoft.com/office/powerpoint/2010/main" val="32048221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orient="horz" pos="998">
          <p15:clr>
            <a:srgbClr val="FBAE40"/>
          </p15:clr>
        </p15:guide>
        <p15:guide id="5" orient="horz" pos="1315">
          <p15:clr>
            <a:srgbClr val="FBAE40"/>
          </p15:clr>
        </p15:guide>
        <p15:guide id="6" pos="55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19880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6543" userDrawn="1">
          <p15:clr>
            <a:srgbClr val="FBAE40"/>
          </p15:clr>
        </p15:guide>
        <p15:guide id="3" orient="horz" pos="680" userDrawn="1">
          <p15:clr>
            <a:srgbClr val="FBAE40"/>
          </p15:clr>
        </p15:guide>
        <p15:guide id="4" orient="horz" pos="4536">
          <p15:clr>
            <a:srgbClr val="FBAE40"/>
          </p15:clr>
        </p15:guide>
        <p15:guide id="6" pos="555" userDrawn="1">
          <p15:clr>
            <a:srgbClr val="FBAE40"/>
          </p15:clr>
        </p15:guide>
        <p15:guide id="7" orient="horz" pos="1406" userDrawn="1">
          <p15:clr>
            <a:srgbClr val="FBAE40"/>
          </p15:clr>
        </p15:guide>
        <p15:guide id="8" orient="horz" pos="99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237609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585995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2376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78717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406">
          <p15:clr>
            <a:srgbClr val="FBAE40"/>
          </p15:clr>
        </p15:guide>
        <p15:guide id="6" orient="horz" pos="99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486580"/>
            <a:ext cx="8856793" cy="4292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1844489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83536"/>
            <a:ext cx="9577387" cy="131972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4959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136201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1156" userDrawn="1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565" userDrawn="1">
          <p15:clr>
            <a:srgbClr val="FBAE40"/>
          </p15:clr>
        </p15:guide>
        <p15:guide id="6" orient="horz" pos="975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530227" y="2731477"/>
            <a:ext cx="8856793" cy="39023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098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039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574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108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646" indent="-285503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0035770" y="7148274"/>
            <a:ext cx="484123" cy="271523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727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64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27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9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456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820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18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549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913" algn="l" defTabSz="1042727" rtl="0" eaLnBrk="1" latinLnBrk="0" hangingPunct="1">
              <a:defRPr sz="20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  <a:pPr/>
              <a:t>‹#›</a:t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773114" y="2089391"/>
            <a:ext cx="9613900" cy="423801"/>
          </a:xfrm>
          <a:prstGeom prst="rect">
            <a:avLst/>
          </a:prstGeom>
        </p:spPr>
        <p:txBody>
          <a:bodyPr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accent2"/>
                </a:solidFill>
              </a:defRPr>
            </a:lvl1pPr>
            <a:lvl2pPr marL="503534" indent="0">
              <a:buNone/>
              <a:defRPr sz="1600" b="1">
                <a:solidFill>
                  <a:schemeClr val="accent2"/>
                </a:solidFill>
              </a:defRPr>
            </a:lvl2pPr>
            <a:lvl3pPr marL="1007071" indent="0">
              <a:buNone/>
              <a:defRPr sz="1600" b="1">
                <a:solidFill>
                  <a:schemeClr val="accent2"/>
                </a:solidFill>
              </a:defRPr>
            </a:lvl3pPr>
            <a:lvl4pPr marL="1510605" indent="0">
              <a:buNone/>
              <a:defRPr sz="1600" b="1">
                <a:solidFill>
                  <a:schemeClr val="accent2"/>
                </a:solidFill>
              </a:defRPr>
            </a:lvl4pPr>
            <a:lvl5pPr marL="2014141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Заголовок для текста с иконками</a:t>
            </a:r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73121" y="315012"/>
            <a:ext cx="9577387" cy="920749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773116" y="1358791"/>
            <a:ext cx="9604375" cy="596900"/>
          </a:xfrm>
          <a:prstGeom prst="rect">
            <a:avLst/>
          </a:prstGeom>
        </p:spPr>
        <p:txBody>
          <a:bodyPr anchor="ctr"/>
          <a:lstStyle>
            <a:lvl1pPr marL="0" marR="0" indent="0" algn="l" defTabSz="1007071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881063" y="2743106"/>
            <a:ext cx="562501" cy="55767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245296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543">
          <p15:clr>
            <a:srgbClr val="FBAE40"/>
          </p15:clr>
        </p15:guide>
        <p15:guide id="2" orient="horz" pos="680">
          <p15:clr>
            <a:srgbClr val="FBAE40"/>
          </p15:clr>
        </p15:guide>
        <p15:guide id="3" orient="horz" pos="4536">
          <p15:clr>
            <a:srgbClr val="FBAE40"/>
          </p15:clr>
        </p15:guide>
        <p15:guide id="4" pos="555">
          <p15:clr>
            <a:srgbClr val="FBAE40"/>
          </p15:clr>
        </p15:guide>
        <p15:guide id="5" orient="horz" pos="1315" userDrawn="1">
          <p15:clr>
            <a:srgbClr val="FBAE40"/>
          </p15:clr>
        </p15:guide>
        <p15:guide id="6" orient="horz" pos="10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62263" y="315928"/>
            <a:ext cx="8820746" cy="15991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263" y="2034580"/>
            <a:ext cx="4330184" cy="4435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2825" y="2034581"/>
            <a:ext cx="4330184" cy="443500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461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2263" y="315928"/>
            <a:ext cx="8820746" cy="159919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263" y="2034930"/>
            <a:ext cx="4330184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263" y="2846545"/>
            <a:ext cx="4330184" cy="3723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2825" y="2034930"/>
            <a:ext cx="4330184" cy="81161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5" b="0" cap="all" baseline="0">
                <a:solidFill>
                  <a:schemeClr val="tx2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2825" y="2846545"/>
            <a:ext cx="4330184" cy="3723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590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92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" y="7055697"/>
            <a:ext cx="10689029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982410"/>
            <a:ext cx="10689029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564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552354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542953" y="0"/>
            <a:ext cx="56132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43" y="655171"/>
            <a:ext cx="2806601" cy="2519892"/>
          </a:xfrm>
        </p:spPr>
        <p:txBody>
          <a:bodyPr anchor="b">
            <a:norm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902" y="806365"/>
            <a:ext cx="5693390" cy="57957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943" y="3225462"/>
            <a:ext cx="2806601" cy="372485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8233" y="7120718"/>
            <a:ext cx="2296311" cy="402483"/>
          </a:xfrm>
        </p:spPr>
        <p:txBody>
          <a:bodyPr/>
          <a:lstStyle>
            <a:lvl1pPr algn="l">
              <a:defRPr/>
            </a:lvl1pPr>
          </a:lstStyle>
          <a:p>
            <a:fld id="{DEA3D7AD-951F-47E4-9DA9-F57107E2552B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09901" y="7120718"/>
            <a:ext cx="4076254" cy="40248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74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459765"/>
            <a:ext cx="10689029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5417961"/>
            <a:ext cx="10689029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263" y="5594160"/>
            <a:ext cx="8869193" cy="907161"/>
          </a:xfrm>
        </p:spPr>
        <p:txBody>
          <a:bodyPr tIns="0" bIns="0" anchor="b">
            <a:noAutofit/>
          </a:bodyPr>
          <a:lstStyle>
            <a:lvl1pPr>
              <a:defRPr sz="3968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0691800" cy="541796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263" y="6511400"/>
            <a:ext cx="8874205" cy="65517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1"/>
              </a:spcAft>
              <a:buNone/>
              <a:defRPr sz="165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487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055697"/>
            <a:ext cx="10691814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982410"/>
            <a:ext cx="10691814" cy="72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263" y="315928"/>
            <a:ext cx="8820746" cy="15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263" y="2034580"/>
            <a:ext cx="8820747" cy="44350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2265" y="7120718"/>
            <a:ext cx="216806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rgbClr val="FFFFFF"/>
                </a:solidFill>
              </a:defRPr>
            </a:lvl1pPr>
          </a:lstStyle>
          <a:p>
            <a:fld id="{4057D20B-6BAC-48E1-84E5-44E2BCBEE066}" type="datetime1">
              <a:rPr lang="en-US" smtClean="0"/>
              <a:pPr/>
              <a:t>3/31/2019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2613" y="7120718"/>
            <a:ext cx="422937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2239" y="7120718"/>
            <a:ext cx="115058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7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46672" y="1915652"/>
            <a:ext cx="874055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7263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788" r:id="rId14"/>
    <p:sldLayoutId id="2147483790" r:id="rId15"/>
    <p:sldLayoutId id="2147483772" r:id="rId16"/>
    <p:sldLayoutId id="2147483726" r:id="rId17"/>
    <p:sldLayoutId id="2147483731" r:id="rId18"/>
    <p:sldLayoutId id="2147483728" r:id="rId19"/>
    <p:sldLayoutId id="2147483729" r:id="rId20"/>
    <p:sldLayoutId id="2147483730" r:id="rId21"/>
    <p:sldLayoutId id="2147483712" r:id="rId22"/>
    <p:sldLayoutId id="2147483734" r:id="rId23"/>
    <p:sldLayoutId id="2147483732" r:id="rId24"/>
    <p:sldLayoutId id="2147483735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11" r:id="rId31"/>
    <p:sldLayoutId id="2147483736" r:id="rId32"/>
    <p:sldLayoutId id="2147483737" r:id="rId33"/>
    <p:sldLayoutId id="2147483738" r:id="rId34"/>
  </p:sldLayoutIdLst>
  <p:hf hdr="0" ftr="0" dt="0"/>
  <p:txStyles>
    <p:titleStyle>
      <a:lvl1pPr algn="l" defTabSz="1007943" rtl="0" eaLnBrk="1" latinLnBrk="0" hangingPunct="1">
        <a:lnSpc>
          <a:spcPct val="85000"/>
        </a:lnSpc>
        <a:spcBef>
          <a:spcPct val="0"/>
        </a:spcBef>
        <a:buNone/>
        <a:defRPr sz="5291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794" indent="-100794" algn="l" defTabSz="1007943" rtl="0" eaLnBrk="1" latinLnBrk="0" hangingPunct="1">
        <a:lnSpc>
          <a:spcPct val="90000"/>
        </a:lnSpc>
        <a:spcBef>
          <a:spcPts val="1323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3336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4925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6513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8102" indent="-201589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253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299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345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3910" indent="-251986" algn="l" defTabSz="1007943" rtl="0" eaLnBrk="1" latinLnBrk="0" hangingPunct="1">
        <a:lnSpc>
          <a:spcPct val="90000"/>
        </a:lnSpc>
        <a:spcBef>
          <a:spcPts val="220"/>
        </a:spcBef>
        <a:spcAft>
          <a:spcPts val="441"/>
        </a:spcAft>
        <a:buClr>
          <a:schemeClr val="accent1"/>
        </a:buClr>
        <a:buFont typeface="Calibri" pitchFamily="34" charset="0"/>
        <a:buChar char="◦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DF54621C-4E29-4A8D-8F64-13C3C3375A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12" y="1630680"/>
            <a:ext cx="9577388" cy="5410200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2800" b="1" dirty="0"/>
          </a:p>
          <a:p>
            <a:pPr algn="ctr"/>
            <a:endParaRPr lang="ru-RU" sz="3600" b="1" i="1" dirty="0"/>
          </a:p>
          <a:p>
            <a:pPr algn="ctr"/>
            <a:r>
              <a:rPr lang="ru-RU" sz="6000" b="1" i="1" dirty="0"/>
              <a:t>Программа профессионального воспитания </a:t>
            </a:r>
          </a:p>
          <a:p>
            <a:pPr algn="ctr"/>
            <a:r>
              <a:rPr lang="ru-RU" sz="6000" b="1" i="1" dirty="0"/>
              <a:t>ГПОУ РК «Колледж искусств Республики Коми» </a:t>
            </a:r>
          </a:p>
          <a:p>
            <a:pPr algn="ctr"/>
            <a:endParaRPr lang="ru-RU" sz="3500" b="1" i="1" dirty="0"/>
          </a:p>
          <a:p>
            <a:pPr algn="ctr"/>
            <a:r>
              <a:rPr lang="ru-RU" sz="9000" b="1" i="1" dirty="0">
                <a:solidFill>
                  <a:srgbClr val="0070C0"/>
                </a:solidFill>
              </a:rPr>
              <a:t>Проект </a:t>
            </a:r>
          </a:p>
          <a:p>
            <a:pPr algn="ctr"/>
            <a:r>
              <a:rPr lang="ru-RU" sz="9000" b="1" i="1" dirty="0" smtClean="0">
                <a:solidFill>
                  <a:srgbClr val="0070C0"/>
                </a:solidFill>
              </a:rPr>
              <a:t>«Колледж искусств – территория успеха»</a:t>
            </a:r>
            <a:endParaRPr lang="ru-RU" sz="9000" b="1" i="1" dirty="0">
              <a:solidFill>
                <a:srgbClr val="0070C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ru-RU" sz="4500" b="1" i="1" dirty="0" smtClean="0">
                <a:solidFill>
                  <a:srgbClr val="002060"/>
                </a:solidFill>
              </a:rPr>
              <a:t>Петерсон Любовь Анатольевна, </a:t>
            </a:r>
          </a:p>
          <a:p>
            <a:pPr algn="r">
              <a:lnSpc>
                <a:spcPct val="120000"/>
              </a:lnSpc>
            </a:pPr>
            <a:r>
              <a:rPr lang="ru-RU" sz="4500" b="1" i="1" dirty="0" smtClean="0">
                <a:solidFill>
                  <a:srgbClr val="002060"/>
                </a:solidFill>
              </a:rPr>
              <a:t>заместитель директора по ВР</a:t>
            </a:r>
          </a:p>
          <a:p>
            <a:pPr algn="r">
              <a:lnSpc>
                <a:spcPct val="120000"/>
              </a:lnSpc>
            </a:pPr>
            <a:r>
              <a:rPr sz="4500" b="1" i="1" smtClean="0">
                <a:solidFill>
                  <a:srgbClr val="002060"/>
                </a:solidFill>
              </a:rPr>
              <a:t>Самульская Елена Николаевна,</a:t>
            </a:r>
          </a:p>
          <a:p>
            <a:pPr algn="r">
              <a:lnSpc>
                <a:spcPct val="120000"/>
              </a:lnSpc>
            </a:pPr>
            <a:r>
              <a:rPr sz="4500" b="1" i="1" smtClean="0">
                <a:solidFill>
                  <a:srgbClr val="002060"/>
                </a:solidFill>
              </a:rPr>
              <a:t>воспитатель</a:t>
            </a:r>
            <a:endParaRPr lang="ru-RU" sz="4500" b="1" i="1" dirty="0"/>
          </a:p>
          <a:p>
            <a:pPr algn="ctr"/>
            <a:r>
              <a:rPr lang="ru-RU" sz="5000" b="1" dirty="0">
                <a:solidFill>
                  <a:srgbClr val="002060"/>
                </a:solidFill>
              </a:rPr>
              <a:t>Воркута, 21 марта 2019 г.</a:t>
            </a:r>
          </a:p>
        </p:txBody>
      </p:sp>
      <p:pic>
        <p:nvPicPr>
          <p:cNvPr id="4" name="Рисунок 3" descr="Лого КИРК Итог 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029" y="271396"/>
            <a:ext cx="4414971" cy="1500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831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1527399" y="413409"/>
            <a:ext cx="6953026" cy="451798"/>
          </a:xfrm>
        </p:spPr>
        <p:txBody>
          <a:bodyPr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Календарный план-график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6555181"/>
              </p:ext>
            </p:extLst>
          </p:nvPr>
        </p:nvGraphicFramePr>
        <p:xfrm>
          <a:off x="219075" y="855678"/>
          <a:ext cx="10238889" cy="62182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5334"/>
                <a:gridCol w="2318171"/>
                <a:gridCol w="1293139"/>
                <a:gridCol w="840472"/>
                <a:gridCol w="1180915"/>
                <a:gridCol w="2469487"/>
                <a:gridCol w="1541371"/>
              </a:tblGrid>
              <a:tr h="1646237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Длитель-ность</a:t>
                      </a: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Оконча-ние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(вид документа, подтверждающий достижение результата)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ный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51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анкеты для изучения мотивации обучающихся  к работе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студ.совете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дней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02.09.2019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08.09.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Анкета для изучения мотивации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Самульская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Е.Н., воспитатель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26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обучающихся 1-4 курсов и обработка полученных данных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09.09.2019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22.09.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Аналитическая справка по результатам анкетирования обучающихся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Петерсон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Л.А.,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зам.директора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ВР,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Самульская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Е.Н., воспитатель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26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Выборы состава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студ.совета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колледжа и общежития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дней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23.09.2019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07.10.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Протокол, приказ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Петерсон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Л.А.,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зам.директора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ВР,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Самульская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Е.Н., воспитатель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17476"/>
            <a:ext cx="1766887" cy="59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52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263" y="315929"/>
            <a:ext cx="8820746" cy="4079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"/>
              </a:rPr>
              <a:t>Календарный</a:t>
            </a:r>
            <a:r>
              <a:rPr lang="ru-RU" sz="32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Calibri"/>
              </a:rPr>
              <a:t>план-график проекта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8755651"/>
              </p:ext>
            </p:extLst>
          </p:nvPr>
        </p:nvGraphicFramePr>
        <p:xfrm>
          <a:off x="219075" y="771524"/>
          <a:ext cx="10258425" cy="60178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6471"/>
                <a:gridCol w="2179210"/>
                <a:gridCol w="1438989"/>
                <a:gridCol w="1033605"/>
                <a:gridCol w="991638"/>
                <a:gridCol w="2474200"/>
                <a:gridCol w="1544312"/>
              </a:tblGrid>
              <a:tr h="1631692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Длитель-ность</a:t>
                      </a: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Оконча-ние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(вид документа, подтверждающий достижение результата)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ный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312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студенческого совета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день, ежемесячно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позднее 10 числа текущего месяца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позднее 10 числа текущего месяца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Самульская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Е.Н., воспитатель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06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проектной документации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дней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02.09.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31.10.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«Школа актива»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Самульская Е.Н., воспитатель, Кошель И.Н., психолог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35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членов студ.совета по программе «Школа актива»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раз в квартал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20.11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20.11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12.02</a:t>
                      </a:r>
                    </a:p>
                    <a:p>
                      <a:pPr algn="just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</a:p>
                    <a:p>
                      <a:pPr algn="just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Кошель И.Н., психолог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" y="117476"/>
            <a:ext cx="1833562" cy="62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18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263" y="315929"/>
            <a:ext cx="8820746" cy="4651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 Календарный </a:t>
            </a:r>
            <a:r>
              <a:rPr lang="ru-RU" sz="3200" b="1" dirty="0">
                <a:solidFill>
                  <a:srgbClr val="002060"/>
                </a:solidFill>
                <a:latin typeface="Calibri"/>
              </a:rPr>
              <a:t>план-график проекта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8291275"/>
              </p:ext>
            </p:extLst>
          </p:nvPr>
        </p:nvGraphicFramePr>
        <p:xfrm>
          <a:off x="280990" y="734075"/>
          <a:ext cx="10229848" cy="64196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4809"/>
                <a:gridCol w="2173140"/>
                <a:gridCol w="1434981"/>
                <a:gridCol w="839729"/>
                <a:gridCol w="1179872"/>
                <a:gridCol w="2467307"/>
                <a:gridCol w="1540010"/>
              </a:tblGrid>
              <a:tr h="1607821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Длитель-ность</a:t>
                      </a: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Оконча-ние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(вид документа, подтверждающий достижение результата)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ный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1823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мероприятиях  Республиканского центра молодёжных инициатив, Штаба студенческих отрядов «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СыСОла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учебного года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Приказы, отчётные документы об участии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студ.советов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мероприятиях города, РК, РФ, информационно-аналитические справки.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Самульская Е.Н., воспитатель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5219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студ.советов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колледжа и общежития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учебного  года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Приказы, 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отчётные документы об участии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студ.советов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мероприятиях города, РК, РФ,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информационно-аналитические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справки.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Петерсон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Л.А.,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зам.директора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ВР</a:t>
                      </a: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Самульская Е.Н., воспитатель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" y="79376"/>
            <a:ext cx="1909761" cy="64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682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263" y="315929"/>
            <a:ext cx="8820746" cy="4270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/>
              </a:rPr>
              <a:t>        Календарный </a:t>
            </a:r>
            <a:r>
              <a:rPr lang="ru-RU" sz="3200" b="1" dirty="0">
                <a:solidFill>
                  <a:srgbClr val="002060"/>
                </a:solidFill>
                <a:latin typeface="Calibri"/>
              </a:rPr>
              <a:t>план-график проекта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4614910"/>
              </p:ext>
            </p:extLst>
          </p:nvPr>
        </p:nvGraphicFramePr>
        <p:xfrm>
          <a:off x="504825" y="831081"/>
          <a:ext cx="10020300" cy="59198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625"/>
                <a:gridCol w="2128625"/>
                <a:gridCol w="1405587"/>
                <a:gridCol w="822528"/>
                <a:gridCol w="1155704"/>
                <a:gridCol w="2416767"/>
                <a:gridCol w="1508464"/>
              </a:tblGrid>
              <a:tr h="1599805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мероприятия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Длитель-ность</a:t>
                      </a: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Оконча-ние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(вид документа, подтверждающий достижение результата)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ный</a:t>
                      </a:r>
                      <a:endParaRPr lang="ru-RU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исполни-</a:t>
                      </a: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тель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18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студенческой конференции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13.02.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13.02.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Приказ, протокол, аналитическая справка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Петерсон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Л.А., зам.директора по ВР,  Самульская Е.Н., воспитатель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25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и оценка результатов реализации  проекта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</a:t>
                      </a:r>
                    </a:p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дней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Приказ, годовой отчёт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Самульская Е.Н., воспитатель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22237"/>
            <a:ext cx="1828800" cy="61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083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9CA12523-F296-436D-BD04-470FCA897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066801"/>
            <a:ext cx="10691813" cy="619298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918041" y="2563090"/>
          <a:ext cx="4715813" cy="3592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Рисунок 17" descr="Лого КИРК Итог 20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82" y="90259"/>
            <a:ext cx="1738447" cy="590873"/>
          </a:xfrm>
          <a:prstGeom prst="rect">
            <a:avLst/>
          </a:prstGeom>
        </p:spPr>
      </p:pic>
      <p:pic>
        <p:nvPicPr>
          <p:cNvPr id="41" name="Рисунок 40" descr="_DSC2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2794" y="5885518"/>
            <a:ext cx="1633241" cy="108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Рисунок 41" descr="_NPKWgjzlm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4192" y="4334558"/>
            <a:ext cx="1919411" cy="127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Рисунок 42" descr="1F8DvWfvd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91550" y="3100386"/>
            <a:ext cx="1676400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 descr="4N0XoFIAKX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4199" y="1959174"/>
            <a:ext cx="2141799" cy="1606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 descr="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73108" y="3039268"/>
            <a:ext cx="1718443" cy="128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13.jpg"/>
          <p:cNvPicPr>
            <a:picLocks noChangeAspect="1"/>
          </p:cNvPicPr>
          <p:nvPr/>
        </p:nvPicPr>
        <p:blipFill>
          <a:blip r:embed="rId12" cstate="print"/>
          <a:srcRect t="13634"/>
          <a:stretch>
            <a:fillRect/>
          </a:stretch>
        </p:blipFill>
        <p:spPr>
          <a:xfrm>
            <a:off x="5831350" y="5635625"/>
            <a:ext cx="2083517" cy="134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Рисунок 46" descr="81DTQQRqZpc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1" y="3478753"/>
            <a:ext cx="2211580" cy="107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 descr="111111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0197" y="681131"/>
            <a:ext cx="991494" cy="1321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 descr="afBODBJ8JN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982" y="4549987"/>
            <a:ext cx="1326356" cy="176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 descr="Cr5N30twjAY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914867" y="5635625"/>
            <a:ext cx="1888067" cy="141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DSC_1489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94162" y="507374"/>
            <a:ext cx="1893790" cy="126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 descr="DSC_1995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34665" y="1769901"/>
            <a:ext cx="2029456" cy="1352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52" descr="HivhWEksmJc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663532" y="180974"/>
            <a:ext cx="1871134" cy="140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Рисунок 53" descr="JvSY2qFJ8jc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88908" y="1584324"/>
            <a:ext cx="1956196" cy="146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Рисунок 54" descr="PA1BPMDfQx8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85998" y="1022839"/>
            <a:ext cx="1992163" cy="149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 descr="RslmeRf5JFM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363981" y="2426082"/>
            <a:ext cx="1174190" cy="208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 descr="S1210008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35553" y="4549986"/>
            <a:ext cx="2374278" cy="133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Рисунок 57" descr="S1410006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944296" y="5879187"/>
            <a:ext cx="2009394" cy="113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Рисунок 58" descr="vf8j5NoK84U.jpg"/>
          <p:cNvPicPr>
            <a:picLocks noChangeAspect="1"/>
          </p:cNvPicPr>
          <p:nvPr/>
        </p:nvPicPr>
        <p:blipFill>
          <a:blip r:embed="rId25" cstate="print"/>
          <a:srcRect r="19505"/>
          <a:stretch>
            <a:fillRect/>
          </a:stretch>
        </p:blipFill>
        <p:spPr>
          <a:xfrm>
            <a:off x="4290939" y="560367"/>
            <a:ext cx="2197968" cy="2047913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60" name="Рисунок 59" descr="ZK5ZG7sryXY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11691" y="722666"/>
            <a:ext cx="1074307" cy="137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0191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600" y="227606"/>
            <a:ext cx="7687068" cy="590826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Матрица распределения ответственности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0345128"/>
              </p:ext>
            </p:extLst>
          </p:nvPr>
        </p:nvGraphicFramePr>
        <p:xfrm>
          <a:off x="397556" y="975993"/>
          <a:ext cx="9927542" cy="51200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89040">
                  <a:extLst>
                    <a:ext uri="{9D8B030D-6E8A-4147-A177-3AD203B41FA5}">
                      <a16:colId xmlns:a16="http://schemas.microsoft.com/office/drawing/2014/main" xmlns="" val="715649980"/>
                    </a:ext>
                  </a:extLst>
                </a:gridCol>
                <a:gridCol w="717530">
                  <a:extLst>
                    <a:ext uri="{9D8B030D-6E8A-4147-A177-3AD203B41FA5}">
                      <a16:colId xmlns:a16="http://schemas.microsoft.com/office/drawing/2014/main" xmlns="" val="3798094887"/>
                    </a:ext>
                  </a:extLst>
                </a:gridCol>
                <a:gridCol w="717530">
                  <a:extLst>
                    <a:ext uri="{9D8B030D-6E8A-4147-A177-3AD203B41FA5}">
                      <a16:colId xmlns:a16="http://schemas.microsoft.com/office/drawing/2014/main" xmlns="" val="3164720953"/>
                    </a:ext>
                  </a:extLst>
                </a:gridCol>
                <a:gridCol w="717530">
                  <a:extLst>
                    <a:ext uri="{9D8B030D-6E8A-4147-A177-3AD203B41FA5}">
                      <a16:colId xmlns:a16="http://schemas.microsoft.com/office/drawing/2014/main" xmlns="" val="3227094342"/>
                    </a:ext>
                  </a:extLst>
                </a:gridCol>
                <a:gridCol w="717530">
                  <a:extLst>
                    <a:ext uri="{9D8B030D-6E8A-4147-A177-3AD203B41FA5}">
                      <a16:colId xmlns:a16="http://schemas.microsoft.com/office/drawing/2014/main" xmlns="" val="2257774191"/>
                    </a:ext>
                  </a:extLst>
                </a:gridCol>
                <a:gridCol w="746818">
                  <a:extLst>
                    <a:ext uri="{9D8B030D-6E8A-4147-A177-3AD203B41FA5}">
                      <a16:colId xmlns:a16="http://schemas.microsoft.com/office/drawing/2014/main" xmlns="" val="3159732909"/>
                    </a:ext>
                  </a:extLst>
                </a:gridCol>
                <a:gridCol w="805391">
                  <a:extLst>
                    <a:ext uri="{9D8B030D-6E8A-4147-A177-3AD203B41FA5}">
                      <a16:colId xmlns:a16="http://schemas.microsoft.com/office/drawing/2014/main" xmlns="" val="2303140050"/>
                    </a:ext>
                  </a:extLst>
                </a:gridCol>
                <a:gridCol w="8053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53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53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86310">
                <a:tc rowSpan="2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(документ, подтверждающий выполнения контрольных событий)</a:t>
                      </a:r>
                    </a:p>
                  </a:txBody>
                  <a:tcPr marL="62848" marR="62848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Роль в проекте / должность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endParaRPr lang="ru-RU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945511"/>
                  </a:ext>
                </a:extLst>
              </a:tr>
              <a:tr h="1893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Куратор  </a:t>
                      </a:r>
                      <a:r>
                        <a:rPr lang="ru-RU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Прог-раммы</a:t>
                      </a: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Кубик С.П., директор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Петерсон Л.А., зам. </a:t>
                      </a:r>
                      <a:r>
                        <a:rPr lang="ru-RU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дир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ВР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проекта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Самульская Е.Н., воспитатель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администратор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Коковкина Е.В., соц. </a:t>
                      </a:r>
                      <a:r>
                        <a:rPr lang="ru-RU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Кошель И.Н., </a:t>
                      </a:r>
                      <a:r>
                        <a:rPr lang="ru-RU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пед-психолог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endParaRPr lang="ru-RU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Пшеницына Г.А., </a:t>
                      </a:r>
                      <a:r>
                        <a:rPr lang="ru-RU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препод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физвоспитания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Куликов К.А., </a:t>
                      </a:r>
                      <a:r>
                        <a:rPr lang="ru-RU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препод-орг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ОБЖ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Иванова И.Ю., зав </a:t>
                      </a:r>
                      <a:r>
                        <a:rPr lang="ru-RU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практикой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Самульская Е.Н., воспитатель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889023"/>
                  </a:ext>
                </a:extLst>
              </a:tr>
              <a:tr h="633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приказа о проведении  мероприятия \ мониторинга </a:t>
                      </a:r>
                      <a:endParaRPr lang="ru-RU" sz="1400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О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457461"/>
                  </a:ext>
                </a:extLst>
              </a:tr>
              <a:tr h="633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400" baseline="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по направлениям воспитательной деятельности</a:t>
                      </a:r>
                      <a:endParaRPr lang="ru-RU" sz="1400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ОС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6259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</a:t>
                      </a:r>
                      <a:r>
                        <a:rPr lang="ru-RU" sz="1400" kern="1200" baseline="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справка о проведении мероприятия </a:t>
                      </a:r>
                      <a:endParaRPr lang="ru-RU" sz="1400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УО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2549529"/>
                  </a:ext>
                </a:extLst>
              </a:tr>
              <a:tr h="736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Аналитическая справка о результатах</a:t>
                      </a:r>
                      <a:r>
                        <a:rPr lang="ru-RU" sz="1400" baseline="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проведения мониторинга</a:t>
                      </a:r>
                      <a:endParaRPr lang="ru-RU" sz="1400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УО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642D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2848" marR="62848" marT="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13505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7891161"/>
              </p:ext>
            </p:extLst>
          </p:nvPr>
        </p:nvGraphicFramePr>
        <p:xfrm>
          <a:off x="468807" y="6479627"/>
          <a:ext cx="9566786" cy="51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312">
                  <a:extLst>
                    <a:ext uri="{9D8B030D-6E8A-4147-A177-3AD203B41FA5}">
                      <a16:colId xmlns:a16="http://schemas.microsoft.com/office/drawing/2014/main" xmlns="" val="4056503682"/>
                    </a:ext>
                  </a:extLst>
                </a:gridCol>
                <a:gridCol w="876604">
                  <a:extLst>
                    <a:ext uri="{9D8B030D-6E8A-4147-A177-3AD203B41FA5}">
                      <a16:colId xmlns:a16="http://schemas.microsoft.com/office/drawing/2014/main" xmlns="" val="3019577850"/>
                    </a:ext>
                  </a:extLst>
                </a:gridCol>
                <a:gridCol w="1446109">
                  <a:extLst>
                    <a:ext uri="{9D8B030D-6E8A-4147-A177-3AD203B41FA5}">
                      <a16:colId xmlns:a16="http://schemas.microsoft.com/office/drawing/2014/main" xmlns="" val="1407524788"/>
                    </a:ext>
                  </a:extLst>
                </a:gridCol>
                <a:gridCol w="1046368">
                  <a:extLst>
                    <a:ext uri="{9D8B030D-6E8A-4147-A177-3AD203B41FA5}">
                      <a16:colId xmlns:a16="http://schemas.microsoft.com/office/drawing/2014/main" xmlns="" val="1854983432"/>
                    </a:ext>
                  </a:extLst>
                </a:gridCol>
                <a:gridCol w="1693985">
                  <a:extLst>
                    <a:ext uri="{9D8B030D-6E8A-4147-A177-3AD203B41FA5}">
                      <a16:colId xmlns:a16="http://schemas.microsoft.com/office/drawing/2014/main" xmlns="" val="2375074605"/>
                    </a:ext>
                  </a:extLst>
                </a:gridCol>
                <a:gridCol w="697712">
                  <a:extLst>
                    <a:ext uri="{9D8B030D-6E8A-4147-A177-3AD203B41FA5}">
                      <a16:colId xmlns:a16="http://schemas.microsoft.com/office/drawing/2014/main" xmlns="" val="34034218"/>
                    </a:ext>
                  </a:extLst>
                </a:gridCol>
                <a:gridCol w="1368324">
                  <a:extLst>
                    <a:ext uri="{9D8B030D-6E8A-4147-A177-3AD203B41FA5}">
                      <a16:colId xmlns:a16="http://schemas.microsoft.com/office/drawing/2014/main" xmlns="" val="1750147115"/>
                    </a:ext>
                  </a:extLst>
                </a:gridCol>
                <a:gridCol w="1023372">
                  <a:extLst>
                    <a:ext uri="{9D8B030D-6E8A-4147-A177-3AD203B41FA5}">
                      <a16:colId xmlns:a16="http://schemas.microsoft.com/office/drawing/2014/main" xmlns="" val="3421832515"/>
                    </a:ext>
                  </a:extLst>
                </a:gridCol>
              </a:tblGrid>
              <a:tr h="38036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Согласующий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91103" marR="91103" marT="45551" marB="4555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Утверждающий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91103" marR="91103" marT="45551" marB="45551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Ответственный за результат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91103" marR="91103" marT="45551" marB="4555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Исполнитель</a:t>
                      </a:r>
                    </a:p>
                  </a:txBody>
                  <a:tcPr marL="91103" marR="91103" marT="45551" marB="4555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91103" marR="91103" marT="45551" marB="45551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81854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867324" y="864538"/>
            <a:ext cx="53435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007943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и утверждена программа  «Общежитие- территория согласия», «Школа Актива».</a:t>
            </a:r>
          </a:p>
          <a:p>
            <a:pPr lvl="0" defTabSz="1007943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2.Сформированы два студенческих совета (на базе колледжа и студенческого общежития)  по направлениям: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культурно-досуговая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организационно-дисциплинарная,  информационно-социологическая, профориентационная деятельность.</a:t>
            </a:r>
          </a:p>
          <a:p>
            <a:pPr lvl="0" defTabSz="1007943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3.Проведены Дни студенческого самоуправления, с участием не менее 80% обучающихся.</a:t>
            </a:r>
          </a:p>
          <a:p>
            <a:pPr lvl="0" defTabSz="1007943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Привлечены организации к реализации проекта:  Республиканский центр молодежных инициатив, Штаб студенческих отрядов  г. Сыктывкара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Сысола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defTabSz="1007943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Проведено не менее 4-х мониторингов  оценки уровня сформированности лидерских способностей.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93663"/>
            <a:ext cx="1974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96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4053126" y="264213"/>
            <a:ext cx="2765946" cy="472057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Риски проекта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8710087-8F63-45D5-9E90-670AD4D3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8669794"/>
              </p:ext>
            </p:extLst>
          </p:nvPr>
        </p:nvGraphicFramePr>
        <p:xfrm>
          <a:off x="166255" y="771897"/>
          <a:ext cx="10224653" cy="5971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239">
                  <a:extLst>
                    <a:ext uri="{9D8B030D-6E8A-4147-A177-3AD203B41FA5}">
                      <a16:colId xmlns:a16="http://schemas.microsoft.com/office/drawing/2014/main" xmlns="" val="1759493296"/>
                    </a:ext>
                  </a:extLst>
                </a:gridCol>
                <a:gridCol w="3339175">
                  <a:extLst>
                    <a:ext uri="{9D8B030D-6E8A-4147-A177-3AD203B41FA5}">
                      <a16:colId xmlns:a16="http://schemas.microsoft.com/office/drawing/2014/main" xmlns="" val="539178234"/>
                    </a:ext>
                  </a:extLst>
                </a:gridCol>
                <a:gridCol w="4162239">
                  <a:extLst>
                    <a:ext uri="{9D8B030D-6E8A-4147-A177-3AD203B41FA5}">
                      <a16:colId xmlns:a16="http://schemas.microsoft.com/office/drawing/2014/main" xmlns="" val="757781197"/>
                    </a:ext>
                  </a:extLst>
                </a:gridCol>
              </a:tblGrid>
              <a:tr h="138693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Наименование риска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Причины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План предотвращения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942663"/>
                  </a:ext>
                </a:extLst>
              </a:tr>
              <a:tr h="1424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Недостаток ресурсной базы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для реализации Программы.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Недостаточное финансирование проектов по воспитательной деятельности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Систематический анализ ресурсной базы для реализации всех компонентов Программы.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Участие в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грантовой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деятельности для расширения возможностей развития</a:t>
                      </a:r>
                      <a:r>
                        <a:rPr lang="ru-RU" sz="12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ресурсной базы.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7396686"/>
                  </a:ext>
                </a:extLst>
              </a:tr>
              <a:tr h="2010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Сдвиг сроков выполнения проектов Программы. Невыполнение отдельных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мероприятий в рамках</a:t>
                      </a:r>
                      <a:r>
                        <a:rPr lang="ru-RU" sz="12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Программы.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Ошибки в организации работы Программы.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Большая загруженность участников проекта.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Непредвиденные непреодолимые обстоятельства.</a:t>
                      </a:r>
                      <a:r>
                        <a:rPr lang="ru-RU" sz="1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Создание чёткого организационного плана-графика.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Выстраивание  плана оперативного управления проектами Программы.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Гибкая организация команды проекта, обеспечивающая взаимозаменяемость ее членов.</a:t>
                      </a:r>
                      <a:endParaRPr lang="ru-RU" sz="1400" b="1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Материальная</a:t>
                      </a:r>
                      <a:r>
                        <a:rPr lang="ru-RU" sz="1400" baseline="0" dirty="0">
                          <a:latin typeface="Times New Roman"/>
                          <a:ea typeface="Calibri"/>
                          <a:cs typeface="Times New Roman"/>
                        </a:rPr>
                        <a:t> и нематериальная мотивация участников проекта.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0061783"/>
                  </a:ext>
                </a:extLst>
              </a:tr>
              <a:tr h="114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Самоустранение родителей (законных представителей) от сотрудничества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400" baseline="0" dirty="0">
                          <a:latin typeface="Times New Roman"/>
                          <a:ea typeface="Calibri"/>
                          <a:cs typeface="Times New Roman"/>
                        </a:rPr>
                        <a:t> колледжем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Низкая включенность, отсутствие заинтересованности родителей (законных представителей) в результатах воспитания, обучения студентов.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Использование разнообразных</a:t>
                      </a:r>
                      <a:r>
                        <a:rPr lang="ru-RU" sz="1400" baseline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 общения с родителями (законными представителями), включение их в реализацию проектов Программы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4613"/>
            <a:ext cx="1974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8107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CE3A45ED-B66C-4F84-89DB-8EB4CF0AA6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dirty="0"/>
              <a:t>СПАСИБО ЗА ВНИМАНИЕ!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12713"/>
            <a:ext cx="1974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552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43214" y="5922753"/>
            <a:ext cx="9865427" cy="782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Развить студенческое самоуправление как форму инициативной, самостоятельной, общественной деятельности студентов.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8600" y="247651"/>
            <a:ext cx="10229850" cy="1523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spcAft>
                <a:spcPts val="0"/>
              </a:spcAft>
            </a:pPr>
            <a:r>
              <a:rPr lang="ru-RU" sz="2000" b="1" dirty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Обеспечить успешное профессиональное воспитание личности студента – </a:t>
            </a:r>
          </a:p>
          <a:p>
            <a:pPr marL="45720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всесторонне развитого человека, способного реализовать себя в современном обществе и приумножить культурные ценности в будущем.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F7A781AD-7A17-4CA1-843C-759A4FFEC5DD}"/>
              </a:ext>
            </a:extLst>
          </p:cNvPr>
          <p:cNvCxnSpPr/>
          <p:nvPr/>
        </p:nvCxnSpPr>
        <p:spPr>
          <a:xfrm flipH="1">
            <a:off x="10366364" y="1745673"/>
            <a:ext cx="794" cy="45685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027BD5C-0F77-4B0C-B59F-A1A72F71D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1" y="1676400"/>
            <a:ext cx="91370" cy="363952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C7E65B1-6373-4814-8397-1DA5944C2FC5}"/>
              </a:ext>
            </a:extLst>
          </p:cNvPr>
          <p:cNvCxnSpPr/>
          <p:nvPr/>
        </p:nvCxnSpPr>
        <p:spPr>
          <a:xfrm>
            <a:off x="270641" y="2755534"/>
            <a:ext cx="38987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73035" y="2018772"/>
            <a:ext cx="4655728" cy="1352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ru-RU" dirty="0" smtClean="0">
              <a:solidFill>
                <a:srgbClr val="00642D"/>
              </a:solidFill>
            </a:endParaRPr>
          </a:p>
          <a:p>
            <a:pPr algn="ctr">
              <a:lnSpc>
                <a:spcPts val="2000"/>
              </a:lnSpc>
            </a:pPr>
            <a:r>
              <a:rPr lang="ru-RU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условия для формирования представлений   об эстетических идеалах и ценностях, развития индивидуальных предпочтений в области культуры и </a:t>
            </a:r>
            <a:r>
              <a:rPr lang="ru-RU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искусства</a:t>
            </a:r>
          </a:p>
          <a:p>
            <a:pPr algn="ctr">
              <a:lnSpc>
                <a:spcPts val="2000"/>
              </a:lnSpc>
            </a:pPr>
            <a:endParaRPr lang="ru-RU" sz="1600" dirty="0">
              <a:solidFill>
                <a:srgbClr val="00642D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B36468F-C8D4-4A70-B075-3EA6EC97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81" y="3936941"/>
            <a:ext cx="487722" cy="10973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01243" y="3503442"/>
            <a:ext cx="4618361" cy="1092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Сформировать  культуру здорового образа жизни, ценностные представления о физическом, духовном и нравственном здоровье</a:t>
            </a:r>
            <a:endParaRPr lang="ru-RU" b="1" dirty="0">
              <a:solidFill>
                <a:srgbClr val="0064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E8D019D-5343-4632-9C8B-2184900B8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08" y="5228085"/>
            <a:ext cx="487722" cy="10973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59734" y="4710968"/>
            <a:ext cx="4618361" cy="971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Сформировать  экологическую культуру, грамотность, стремление к участию в природоохранной деятельности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EDDCD59-FF55-4F61-866E-C6C50791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092" y="2640178"/>
            <a:ext cx="487722" cy="109738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483688" y="2056343"/>
            <a:ext cx="4541060" cy="12774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Выработать осознанную гражданскую позицию и самосознание, проявляющиеся </a:t>
            </a:r>
            <a:r>
              <a:rPr lang="ru-RU" dirty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в ценностном отношении к личности, обществу и государству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F351F00-D55D-4C6F-8F39-E20247AA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913" y="3942316"/>
            <a:ext cx="487722" cy="1097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527431" y="3436891"/>
            <a:ext cx="4541060" cy="11400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000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высокий уровень притязаний </a:t>
            </a:r>
            <a:r>
              <a:rPr lang="ru-RU" sz="2000" dirty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в развитии карьеры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FE261032-7E8A-4EF6-97F6-1082F325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913" y="5097133"/>
            <a:ext cx="487722" cy="10973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527431" y="4710968"/>
            <a:ext cx="4541060" cy="971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Популяризировать предпринимательскую деятельность среди обучающихся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E261032-7E8A-4EF6-97F6-1082F325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063423" y="6227079"/>
            <a:ext cx="381781" cy="154669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" y="47303"/>
            <a:ext cx="1974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496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208" y="-367251"/>
            <a:ext cx="6536998" cy="920749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+mn-lt"/>
              </a:rPr>
              <a:t>Предпосылки реализации проекта</a:t>
            </a:r>
            <a:endParaRPr lang="ru-RU" sz="3200" dirty="0">
              <a:solidFill>
                <a:srgbClr val="009688"/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7438E7-0EC3-4FDE-98ED-329739C2B777}"/>
              </a:ext>
            </a:extLst>
          </p:cNvPr>
          <p:cNvSpPr/>
          <p:nvPr/>
        </p:nvSpPr>
        <p:spPr>
          <a:xfrm>
            <a:off x="173444" y="459793"/>
            <a:ext cx="10049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SWOT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-анализ </a:t>
            </a:r>
            <a:r>
              <a:rPr lang="ru-RU" sz="2000" b="1" i="1" dirty="0">
                <a:solidFill>
                  <a:srgbClr val="002060"/>
                </a:solidFill>
              </a:rPr>
              <a:t>внешней и внутренней среды колледжа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1C6F2195-5EC4-44F6-890C-76E762389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0528526"/>
              </p:ext>
            </p:extLst>
          </p:nvPr>
        </p:nvGraphicFramePr>
        <p:xfrm>
          <a:off x="173444" y="892992"/>
          <a:ext cx="10304056" cy="629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4056">
                  <a:extLst>
                    <a:ext uri="{9D8B030D-6E8A-4147-A177-3AD203B41FA5}">
                      <a16:colId xmlns:a16="http://schemas.microsoft.com/office/drawing/2014/main" xmlns="" val="3165823124"/>
                    </a:ext>
                  </a:extLst>
                </a:gridCol>
              </a:tblGrid>
              <a:tr h="61807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Возможности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49999"/>
                  </a:ext>
                </a:extLst>
              </a:tr>
              <a:tr h="5085020">
                <a:tc>
                  <a:txBody>
                    <a:bodyPr/>
                    <a:lstStyle/>
                    <a:p>
                      <a:pPr lvl="0" algn="just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Активное внедрение в РФ и РК проектного управления;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техники, педагогических,</a:t>
                      </a:r>
                      <a:r>
                        <a:rPr lang="ru-RU" sz="1800" kern="1200" baseline="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информационных, </a:t>
                      </a: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технологий,</a:t>
                      </a:r>
                      <a:r>
                        <a:rPr lang="ru-RU" sz="1800" kern="1200" baseline="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технологий управления проектами, наставничества в РФ, РК;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Разработаны профессиональные стандарты;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федеральных и региональных программ и проектов, предусматривающих финансирование на конкурсных условиях воспитательной деятельности ПОО;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Сформирована нормативно-правовая, методическая и информационная база осуществления профессионального воспитания в ПОО на уровне РФ</a:t>
                      </a:r>
                      <a:r>
                        <a:rPr lang="ru-RU" sz="1800" kern="1200" baseline="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и РК;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в РФ цифрового образования;</a:t>
                      </a:r>
                    </a:p>
                    <a:p>
                      <a:pPr algn="just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 партнеров в межрегиональном сотрудничестве в осуществлении профессионального</a:t>
                      </a:r>
                      <a:r>
                        <a:rPr lang="ru-RU" sz="1800" kern="1200" baseline="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воспитания (</a:t>
                      </a:r>
                      <a:r>
                        <a:rPr lang="ru-RU" sz="1800" kern="1200" dirty="0" err="1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С-Пб</a:t>
                      </a: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. государственная консерватория им. </a:t>
                      </a:r>
                      <a:r>
                        <a:rPr lang="ru-RU" sz="1800" kern="1200" dirty="0" err="1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Н.А.Римского-Корсакова</a:t>
                      </a: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, Петрозаводская государственная консерватория им. А.К.Глазунова, Казанская консерватория им. Н.Г. </a:t>
                      </a:r>
                      <a:r>
                        <a:rPr lang="ru-RU" sz="1800" kern="1200" dirty="0" err="1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Жиганова</a:t>
                      </a: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just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 </a:t>
                      </a:r>
                      <a:r>
                        <a:rPr lang="ru-RU" sz="1800" kern="1200" dirty="0" err="1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соцпартнёров</a:t>
                      </a: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в РК сотрудничать (ВОИ, Сыктывкарский городской штаб трудовых отрядов «</a:t>
                      </a:r>
                      <a:r>
                        <a:rPr lang="ru-RU" sz="1800" kern="1200" dirty="0" err="1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СыСола</a:t>
                      </a: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», АССК РФ, В/Ч 5134, Национальна библиотека)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Акцентирование внимание государства и общества на вопросы </a:t>
                      </a:r>
                      <a:r>
                        <a:rPr lang="ru-RU" sz="1800" kern="1200" dirty="0" err="1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профвоспитания</a:t>
                      </a: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обучающихся;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у работодателей и общества потребности в выпускниках ПОО, способных быстро социализироваться и вливаться в профессиональное сообщество;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возможности доступа к изучению передового опыта </a:t>
                      </a:r>
                      <a:r>
                        <a:rPr lang="ru-RU" sz="1800" kern="1200" dirty="0" err="1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профвоспитания</a:t>
                      </a: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на информационных порталах центральных ВУЗов, ОО;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и муниципалитет проводят разнообразные культурные, спортивные, патриотические мероприятия, в которых могут принять участие ПОО;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 РФ и РК разнообразных программ обучения по вопросам воспитания.</a:t>
                      </a:r>
                      <a:r>
                        <a:rPr lang="ru-RU" sz="1800" kern="1200" baseline="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664872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" y="124830"/>
            <a:ext cx="1974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327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208" y="-367251"/>
            <a:ext cx="6536998" cy="920749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+mn-lt"/>
              </a:rPr>
              <a:t>Предпосылки реализации проекта</a:t>
            </a:r>
            <a:endParaRPr lang="ru-RU" sz="3200" dirty="0">
              <a:solidFill>
                <a:srgbClr val="009688"/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7438E7-0EC3-4FDE-98ED-329739C2B777}"/>
              </a:ext>
            </a:extLst>
          </p:cNvPr>
          <p:cNvSpPr/>
          <p:nvPr/>
        </p:nvSpPr>
        <p:spPr>
          <a:xfrm>
            <a:off x="173444" y="459793"/>
            <a:ext cx="10049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SWOT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-анализ </a:t>
            </a:r>
            <a:r>
              <a:rPr lang="ru-RU" sz="2000" b="1" i="1" dirty="0">
                <a:solidFill>
                  <a:srgbClr val="002060"/>
                </a:solidFill>
              </a:rPr>
              <a:t>внешней и внутренней среды колледжа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1C6F2195-5EC4-44F6-890C-76E762389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9702051"/>
              </p:ext>
            </p:extLst>
          </p:nvPr>
        </p:nvGraphicFramePr>
        <p:xfrm>
          <a:off x="173443" y="807890"/>
          <a:ext cx="10332631" cy="6462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2631">
                  <a:extLst>
                    <a:ext uri="{9D8B030D-6E8A-4147-A177-3AD203B41FA5}">
                      <a16:colId xmlns:a16="http://schemas.microsoft.com/office/drawing/2014/main" xmlns="" val="4199504527"/>
                    </a:ext>
                  </a:extLst>
                </a:gridCol>
              </a:tblGrid>
              <a:tr h="67086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Угрозы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49999"/>
                  </a:ext>
                </a:extLst>
              </a:tr>
              <a:tr h="5712622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Нестабильность внешней</a:t>
                      </a:r>
                      <a:r>
                        <a:rPr lang="ru-RU" sz="2200" kern="1200" baseline="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социально-экономической среды функционирования ПОО;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Конкуренция между ПОО по выполнению контрольных цифр приема, </a:t>
                      </a:r>
                      <a:r>
                        <a:rPr lang="ru-RU" sz="2200" kern="1200" dirty="0" err="1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госзадания</a:t>
                      </a: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Недостаточность финансирования ПОО в части организации воспитательной работы;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нагрузки на региональные бюджеты в части исполнения федеральных нормативов по обеспечению уровня заработных плат в ОО;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Низкая включенность, отсутствие заинтересованности родителей (законных представителей) в результатах воспитания, обучения учащихся;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Неготовность </a:t>
                      </a:r>
                      <a:r>
                        <a:rPr lang="ru-RU" sz="2200" kern="1200" dirty="0" err="1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бизнес-структур</a:t>
                      </a: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осуществлять инвестирование воспитательной деятельности;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Агрессивная Интернет-среда, оказывающая негативное влияние на молодежь;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Дефицит квалифицированных кадров на рынке труда РК;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Финансовая и организационная оптимизация сети ПОО в РК;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Миграционный отток из РК;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количества контрольно-надзорных процедур;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Вовлечение обучающихся вне ПОО в антисоциальные структуры и организации.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664872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89323"/>
            <a:ext cx="1974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327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0603" y="0"/>
            <a:ext cx="6536998" cy="920749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+mn-lt"/>
              </a:rPr>
              <a:t>Предпосылки реализации проекта</a:t>
            </a:r>
            <a:endParaRPr lang="ru-RU" sz="3200" dirty="0">
              <a:solidFill>
                <a:srgbClr val="009688"/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7438E7-0EC3-4FDE-98ED-329739C2B777}"/>
              </a:ext>
            </a:extLst>
          </p:cNvPr>
          <p:cNvSpPr/>
          <p:nvPr/>
        </p:nvSpPr>
        <p:spPr>
          <a:xfrm>
            <a:off x="421417" y="926275"/>
            <a:ext cx="10049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SWOT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-анализ </a:t>
            </a:r>
            <a:r>
              <a:rPr lang="ru-RU" sz="2000" b="1" i="1" dirty="0">
                <a:solidFill>
                  <a:srgbClr val="002060"/>
                </a:solidFill>
              </a:rPr>
              <a:t>внешней и внутренней среды колледжа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1C6F2195-5EC4-44F6-890C-76E762389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2752022"/>
              </p:ext>
            </p:extLst>
          </p:nvPr>
        </p:nvGraphicFramePr>
        <p:xfrm>
          <a:off x="320630" y="1263610"/>
          <a:ext cx="10149948" cy="577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9948">
                  <a:extLst>
                    <a:ext uri="{9D8B030D-6E8A-4147-A177-3AD203B41FA5}">
                      <a16:colId xmlns:a16="http://schemas.microsoft.com/office/drawing/2014/main" xmlns="" val="4199504527"/>
                    </a:ext>
                  </a:extLst>
                </a:gridCol>
              </a:tblGrid>
              <a:tr h="54413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Слабые стороны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6031888"/>
                  </a:ext>
                </a:extLst>
              </a:tr>
              <a:tr h="4925569">
                <a:tc>
                  <a:txBody>
                    <a:bodyPr/>
                    <a:lstStyle/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Недостаточная оснащенность внеучебного процесса и внеурочной деятельности в ПОО необходимыми помещениями, оборудованием, МТБ и др.;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Высокий процент морального и физического износа фондов (общежития, учебного</a:t>
                      </a:r>
                      <a:r>
                        <a:rPr lang="ru-RU" sz="1984" kern="1200" baseline="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здания, оборудования);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Низкий показатель количества родителей, вовлекаемых колледжем в совместные проекты внеучебного социального характера;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Большая загруженность педагогических работников мешает полноценно вести воспитательную работу;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Недостаточное финансирование подпрограмм воспитательной деятельности колледжа;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ключевых ставок руководителей кружков, клубов, спортивных секций;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Низкая мотивация педагогических работников к внедрению инновационных форм воспитания;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 эффективная система мотивации участников воспитательного процесса;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Недостаток опыта разработки и реализации проектного управления и деятельности в колледже;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Высокая доля  (65%) преподавателей в возрасте  65 лет и старше;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84" kern="1200" dirty="0" smtClean="0">
                          <a:solidFill>
                            <a:srgbClr val="004899"/>
                          </a:solidFill>
                          <a:latin typeface="+mn-lt"/>
                          <a:ea typeface="+mn-ea"/>
                          <a:cs typeface="+mn-cs"/>
                        </a:rPr>
                        <a:t>Неготовность ПОО к изменениям, переходу к проектной деятельности.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3059202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22238"/>
            <a:ext cx="1974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327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2" y="313899"/>
            <a:ext cx="9621670" cy="6068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Предпосылки реализации проекта</a:t>
            </a:r>
            <a:endParaRPr lang="ru-RU" sz="3200" dirty="0">
              <a:solidFill>
                <a:srgbClr val="009688"/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7438E7-0EC3-4FDE-98ED-329739C2B777}"/>
              </a:ext>
            </a:extLst>
          </p:cNvPr>
          <p:cNvSpPr/>
          <p:nvPr/>
        </p:nvSpPr>
        <p:spPr>
          <a:xfrm>
            <a:off x="421417" y="926275"/>
            <a:ext cx="10049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SWOT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-анализ </a:t>
            </a:r>
            <a:r>
              <a:rPr lang="ru-RU" sz="2000" b="1" i="1" dirty="0">
                <a:solidFill>
                  <a:srgbClr val="002060"/>
                </a:solidFill>
              </a:rPr>
              <a:t>внешней и внутренней среды колледжа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1C6F2195-5EC4-44F6-890C-76E762389C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239761"/>
              </p:ext>
            </p:extLst>
          </p:nvPr>
        </p:nvGraphicFramePr>
        <p:xfrm>
          <a:off x="320630" y="1282890"/>
          <a:ext cx="10149947" cy="563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9947">
                  <a:extLst>
                    <a:ext uri="{9D8B030D-6E8A-4147-A177-3AD203B41FA5}">
                      <a16:colId xmlns:a16="http://schemas.microsoft.com/office/drawing/2014/main" xmlns="" val="3165823124"/>
                    </a:ext>
                  </a:extLst>
                </a:gridCol>
              </a:tblGrid>
              <a:tr h="67511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Сильные стороны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6031888"/>
                  </a:ext>
                </a:extLst>
              </a:tr>
              <a:tr h="4961412">
                <a:tc>
                  <a:txBody>
                    <a:bodyPr/>
                    <a:lstStyle/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850" kern="1200" dirty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Сформирована успешная подсистема </a:t>
                      </a: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воспитания;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Сформирована информационная база осуществления профессионального воспитания в колледже;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 вовлеченности обучающихся в мероприятия воспитательного характера по направлениям: студенческое самоуправление, гражданско-патриотическое, культурно-творческое, спортивное и здоровьесберегающее воспитание;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высоких результатов участия обучающихся в муниципальных, региональных, российских конкурсах, соревнованиях;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Сформированность в колледже значительного количества традиций, опыта организации воспитания в процессе обучения;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Стабильный педагогический коллектив;</a:t>
                      </a:r>
                    </a:p>
                    <a:p>
                      <a:pPr lvl="0" algn="just">
                        <a:buFont typeface="Arial" pitchFamily="34" charset="0"/>
                        <a:buChar char="•"/>
                      </a:pP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групповых активов, лидеров групп, студенческого совета;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Налажено сетевой взаимодействие с ПОО РК, социальными партнёрами, работодателями; 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Успешная система </a:t>
                      </a:r>
                      <a:r>
                        <a:rPr lang="ru-RU" sz="1850" kern="1200" dirty="0" err="1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фандрайзинга</a:t>
                      </a: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культурно-творческому направлению;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 получения обучающимися дополнительного профессионального</a:t>
                      </a:r>
                      <a:r>
                        <a:rPr lang="ru-RU" sz="1850" kern="1200" baseline="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 в стенах колледжа в области культуры и искусства;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5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Собственная столовая и студенческое общежитие.</a:t>
                      </a:r>
                      <a:endParaRPr lang="ru-RU" sz="1850" dirty="0">
                        <a:solidFill>
                          <a:srgbClr val="0048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3059202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169"/>
            <a:ext cx="1970947" cy="66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327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7978" y="304689"/>
            <a:ext cx="9577387" cy="438346"/>
          </a:xfrm>
        </p:spPr>
        <p:txBody>
          <a:bodyPr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Цель, задачи и результаты  проекта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6138485"/>
              </p:ext>
            </p:extLst>
          </p:nvPr>
        </p:nvGraphicFramePr>
        <p:xfrm>
          <a:off x="296883" y="895969"/>
          <a:ext cx="10105901" cy="601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0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6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8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37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37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37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941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проекта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642D"/>
                          </a:solidFill>
                        </a:rPr>
                        <a:t>Создать условия для успешной социализации, развития навыков самоуправления, активного участия в управлении общественными делами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086">
                <a:tc rowSpan="6"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 их значения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 годам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</a:t>
                      </a:r>
                      <a:r>
                        <a:rPr lang="ru-RU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-вое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ru-RU" sz="2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значе-ние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898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178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400" strike="noStrike" dirty="0" smtClean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Количество программ, направленных на обучение студенческого актива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459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baseline="0" dirty="0" smtClean="0">
                          <a:solidFill>
                            <a:srgbClr val="00642D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специалистов, прошедших обучение основам организации молодежной проектной деятельности</a:t>
                      </a:r>
                      <a:endParaRPr kumimoji="0" lang="ru-RU" sz="2400" b="0" i="0" u="none" strike="noStrike" kern="1200" baseline="0" dirty="0">
                        <a:solidFill>
                          <a:srgbClr val="00642D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459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Доля обучающихся, </a:t>
                      </a:r>
                      <a:r>
                        <a:rPr lang="ru-RU" sz="2400" dirty="0" smtClean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задействованных </a:t>
                      </a:r>
                      <a:r>
                        <a:rPr lang="ru-RU" sz="240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 проектных мероприятиях</a:t>
                      </a:r>
                      <a:endParaRPr lang="ru-RU" sz="2400" b="0" dirty="0">
                        <a:solidFill>
                          <a:srgbClr val="00642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459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Кол-во новых </a:t>
                      </a:r>
                      <a:r>
                        <a:rPr lang="ru-RU" sz="2400" dirty="0" smtClean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соц.партнеров</a:t>
                      </a:r>
                      <a:r>
                        <a:rPr lang="ru-RU" sz="2400" dirty="0">
                          <a:solidFill>
                            <a:srgbClr val="00642D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, привлеченных в воспитательное пространство колледжа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9376"/>
            <a:ext cx="1824037" cy="61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831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7978" y="304689"/>
            <a:ext cx="9577387" cy="438346"/>
          </a:xfrm>
        </p:spPr>
        <p:txBody>
          <a:bodyPr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Цель, задачи и результаты  проекта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6138485"/>
              </p:ext>
            </p:extLst>
          </p:nvPr>
        </p:nvGraphicFramePr>
        <p:xfrm>
          <a:off x="296883" y="895969"/>
          <a:ext cx="10105901" cy="58953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0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5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9535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600" b="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Увеличилось</a:t>
                      </a:r>
                      <a:r>
                        <a:rPr lang="ru-RU" sz="2600" b="0" baseline="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количество программ направленных на обучение студенческого актива.</a:t>
                      </a:r>
                    </a:p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600" b="0" baseline="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Вырос удельный вес студентов, </a:t>
                      </a:r>
                      <a:r>
                        <a:rPr lang="ru-RU" sz="2600" b="0" dirty="0" smtClean="0">
                          <a:solidFill>
                            <a:srgbClr val="004899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задействованных в проектных мероприятиях.</a:t>
                      </a:r>
                      <a:endParaRPr lang="ru-RU" sz="2600" b="0" baseline="0" dirty="0" smtClean="0">
                        <a:solidFill>
                          <a:srgbClr val="0048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600" b="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Повысилась мотивация студентов к участию в работе студенческого самоуправления.</a:t>
                      </a:r>
                      <a:endParaRPr lang="ru-RU" sz="2600" b="0" baseline="0" dirty="0" smtClean="0">
                        <a:solidFill>
                          <a:srgbClr val="0048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600" b="0" kern="120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Специалисты (воспитатели, социальный педагог, педагог-психолог) задействованные в реализации проектных мероприятий, прошли обучение основам организации молодежной проектной деятельности.</a:t>
                      </a:r>
                    </a:p>
                    <a:p>
                      <a:pPr marL="342900" marR="0" lvl="0" indent="-34290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600" b="0" baseline="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Привлечены новые социальные партнеры к организации и реализации проекта:  Республиканский центр молодежных инициатив, Штаб студенческих отрядов  г. Сыктывкара «</a:t>
                      </a:r>
                      <a:r>
                        <a:rPr lang="ru-RU" sz="2600" b="0" baseline="0" dirty="0" err="1" smtClean="0">
                          <a:solidFill>
                            <a:srgbClr val="0048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Сысола</a:t>
                      </a:r>
                      <a:r>
                        <a:rPr lang="ru-RU" sz="2600" b="0" baseline="0" dirty="0" smtClean="0">
                          <a:solidFill>
                            <a:srgbClr val="0048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32557"/>
            <a:ext cx="1804269" cy="61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83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9CA12523-F296-436D-BD04-470FCA8976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5" y="1304924"/>
            <a:ext cx="9882187" cy="5667376"/>
          </a:xfrm>
        </p:spPr>
        <p:txBody>
          <a:bodyPr/>
          <a:lstStyle/>
          <a:p>
            <a:pPr lvl="3" algn="ctr">
              <a:lnSpc>
                <a:spcPct val="100000"/>
              </a:lnSpc>
            </a:pPr>
            <a:r>
              <a:rPr lang="ru-RU" sz="1800" dirty="0" smtClean="0">
                <a:solidFill>
                  <a:srgbClr val="004899"/>
                </a:solidFill>
                <a:latin typeface="Times New Roman" pitchFamily="18" charset="0"/>
                <a:cs typeface="Times New Roman" pitchFamily="18" charset="0"/>
              </a:rPr>
              <a:t>Самоуправление студентов - это необходимый фактор активизации </a:t>
            </a:r>
            <a:r>
              <a:rPr lang="ru-RU" sz="1800" dirty="0" smtClean="0">
                <a:solidFill>
                  <a:srgbClr val="004899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800" dirty="0" smtClean="0">
                <a:solidFill>
                  <a:srgbClr val="004899"/>
                </a:solidFill>
                <a:latin typeface="Times New Roman" pitchFamily="18" charset="0"/>
                <a:cs typeface="Times New Roman" pitchFamily="18" charset="0"/>
              </a:rPr>
              <a:t>общественной жизни </a:t>
            </a:r>
            <a:r>
              <a:rPr lang="ru-RU" sz="1800" dirty="0" smtClean="0">
                <a:solidFill>
                  <a:srgbClr val="004899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800" dirty="0" smtClean="0">
              <a:solidFill>
                <a:srgbClr val="0048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just">
              <a:lnSpc>
                <a:spcPct val="100000"/>
              </a:lnSpc>
              <a:spcAft>
                <a:spcPts val="20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в изменении смысла студенческого самоуправления состоит в том, что оно приобретает социально-практический характер, обусловленный необходимостью сознательного, ответственного отношения студентов к возможностям и перспективам своего профессионального и культурно-нравственного самоопределения.</a:t>
            </a:r>
          </a:p>
          <a:p>
            <a:pPr lvl="1" algn="ctr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студенческого совета общежития</a:t>
            </a:r>
          </a:p>
          <a:p>
            <a:pPr algn="ctr"/>
            <a:endParaRPr lang="ru-RU" dirty="0" smtClean="0">
              <a:solidFill>
                <a:srgbClr val="0048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1DEC70E-E165-446C-B973-7E1CC334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Содержание проекта 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03188"/>
            <a:ext cx="19748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72875" y="1436678"/>
            <a:ext cx="2671763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9B2D1F"/>
                </a:solidFill>
              </a:rPr>
              <a:t>Краткое (не более 2-3 слайдов) описание сути проекта, его участников, имеющегося успешного опыта (задела) с иллюстрациями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05395" y="4885097"/>
            <a:ext cx="18165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07943">
              <a:lnSpc>
                <a:spcPct val="90000"/>
              </a:lnSpc>
              <a:spcBef>
                <a:spcPts val="1323"/>
              </a:spcBef>
              <a:spcAft>
                <a:spcPts val="220"/>
              </a:spcAft>
              <a:buClr>
                <a:srgbClr val="D34817"/>
              </a:buClr>
              <a:buSzPct val="100000"/>
            </a:pPr>
            <a:r>
              <a:rPr lang="ru-RU" sz="2400" i="1" dirty="0">
                <a:solidFill>
                  <a:srgbClr val="9B2D1F"/>
                </a:solidFill>
              </a:rPr>
              <a:t>фото и т.п.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10099" y="3194919"/>
            <a:ext cx="2238376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</a:t>
            </a:r>
            <a:r>
              <a:rPr lang="ru-RU" sz="2400" dirty="0" smtClean="0">
                <a:solidFill>
                  <a:srgbClr val="FFFF00"/>
                </a:solidFill>
              </a:rPr>
              <a:t>редседатель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3457" y="3526198"/>
            <a:ext cx="21510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Заместитель председателя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10550" y="3526198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Секретарь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10" name="Соединительная линия уступом 9"/>
          <p:cNvCxnSpPr>
            <a:stCxn id="6" idx="3"/>
            <a:endCxn id="8" idx="1"/>
          </p:cNvCxnSpPr>
          <p:nvPr/>
        </p:nvCxnSpPr>
        <p:spPr>
          <a:xfrm>
            <a:off x="6848475" y="3709269"/>
            <a:ext cx="1362075" cy="27412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>
            <a:stCxn id="6" idx="1"/>
            <a:endCxn id="7" idx="3"/>
          </p:cNvCxnSpPr>
          <p:nvPr/>
        </p:nvCxnSpPr>
        <p:spPr>
          <a:xfrm rot="10800000" flipV="1">
            <a:off x="3134519" y="3709268"/>
            <a:ext cx="1475580" cy="27412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 flipH="1">
            <a:off x="590549" y="4885097"/>
            <a:ext cx="18287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Старостат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19375" y="4885097"/>
            <a:ext cx="22097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Информационный сектор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72125" y="4885097"/>
            <a:ext cx="20669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Жилищно-бытовой сектор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10550" y="4885097"/>
            <a:ext cx="21145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Культурно-досуговый сектор</a:t>
            </a:r>
            <a:endParaRPr lang="ru-RU" dirty="0">
              <a:solidFill>
                <a:srgbClr val="FFFF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676399" y="4451889"/>
            <a:ext cx="0" cy="433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890838" y="4464904"/>
            <a:ext cx="0" cy="407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5" name="Прямая со стрелкой 12294"/>
          <p:cNvCxnSpPr/>
          <p:nvPr/>
        </p:nvCxnSpPr>
        <p:spPr>
          <a:xfrm>
            <a:off x="3148012" y="4157728"/>
            <a:ext cx="2786857" cy="695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9" name="Прямая со стрелкой 12308"/>
          <p:cNvCxnSpPr/>
          <p:nvPr/>
        </p:nvCxnSpPr>
        <p:spPr>
          <a:xfrm>
            <a:off x="3134519" y="4063878"/>
            <a:ext cx="5600700" cy="776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5" name="Скругленный прямоугольник 12314"/>
          <p:cNvSpPr/>
          <p:nvPr/>
        </p:nvSpPr>
        <p:spPr>
          <a:xfrm>
            <a:off x="1676398" y="6115050"/>
            <a:ext cx="7058819" cy="704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Актив</a:t>
            </a:r>
            <a:endParaRPr lang="ru-RU" sz="2800" dirty="0">
              <a:solidFill>
                <a:srgbClr val="FFFF00"/>
              </a:solidFill>
            </a:endParaRPr>
          </a:p>
        </p:txBody>
      </p:sp>
      <p:cxnSp>
        <p:nvCxnSpPr>
          <p:cNvPr id="12323" name="Прямая со стрелкой 12322"/>
          <p:cNvCxnSpPr/>
          <p:nvPr/>
        </p:nvCxnSpPr>
        <p:spPr>
          <a:xfrm flipH="1">
            <a:off x="6124575" y="5799496"/>
            <a:ext cx="3143250" cy="315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19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6127</TotalTime>
  <Words>1794</Words>
  <Application>Microsoft Office PowerPoint</Application>
  <PresentationFormat>Произвольный</PresentationFormat>
  <Paragraphs>375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Ретро</vt:lpstr>
      <vt:lpstr>Слайд 1</vt:lpstr>
      <vt:lpstr>Слайд 2</vt:lpstr>
      <vt:lpstr>Предпосылки реализации проекта</vt:lpstr>
      <vt:lpstr>Предпосылки реализации проекта</vt:lpstr>
      <vt:lpstr>Предпосылки реализации проекта</vt:lpstr>
      <vt:lpstr>Предпосылки реализации проекта</vt:lpstr>
      <vt:lpstr>Цель, задачи и результаты  проекта  </vt:lpstr>
      <vt:lpstr>Цель, задачи и результаты  проекта  </vt:lpstr>
      <vt:lpstr>Содержание проекта </vt:lpstr>
      <vt:lpstr>Календарный план-график проекта</vt:lpstr>
      <vt:lpstr>Календарный план-график проекта</vt:lpstr>
      <vt:lpstr> Календарный план-график проекта</vt:lpstr>
      <vt:lpstr>        Календарный план-график проекта</vt:lpstr>
      <vt:lpstr>Слайд 14</vt:lpstr>
      <vt:lpstr>Матрица распределения ответственности</vt:lpstr>
      <vt:lpstr>Риски проекта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Кибалко Оксана Васильевна</dc:creator>
  <cp:lastModifiedBy>server</cp:lastModifiedBy>
  <cp:revision>513</cp:revision>
  <cp:lastPrinted>2018-02-14T11:54:04Z</cp:lastPrinted>
  <dcterms:created xsi:type="dcterms:W3CDTF">2017-10-02T07:24:18Z</dcterms:created>
  <dcterms:modified xsi:type="dcterms:W3CDTF">2019-03-31T14:58:25Z</dcterms:modified>
</cp:coreProperties>
</file>